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4"/>
  </p:notesMasterIdLst>
  <p:sldIdLst>
    <p:sldId id="1153" r:id="rId5"/>
    <p:sldId id="354" r:id="rId6"/>
    <p:sldId id="257" r:id="rId7"/>
    <p:sldId id="1126" r:id="rId8"/>
    <p:sldId id="399" r:id="rId9"/>
    <p:sldId id="1158" r:id="rId10"/>
    <p:sldId id="1159" r:id="rId11"/>
    <p:sldId id="1160" r:id="rId12"/>
    <p:sldId id="1207" r:id="rId13"/>
    <p:sldId id="1168" r:id="rId14"/>
    <p:sldId id="1169" r:id="rId15"/>
    <p:sldId id="1194" r:id="rId16"/>
    <p:sldId id="1170" r:id="rId17"/>
    <p:sldId id="1208" r:id="rId18"/>
    <p:sldId id="1243" r:id="rId19"/>
    <p:sldId id="1246" r:id="rId20"/>
    <p:sldId id="1247" r:id="rId21"/>
    <p:sldId id="1245" r:id="rId22"/>
    <p:sldId id="1214" r:id="rId23"/>
    <p:sldId id="1238" r:id="rId24"/>
    <p:sldId id="1253" r:id="rId25"/>
    <p:sldId id="1251" r:id="rId26"/>
    <p:sldId id="1258" r:id="rId27"/>
    <p:sldId id="1259" r:id="rId28"/>
    <p:sldId id="1209" r:id="rId29"/>
    <p:sldId id="1229" r:id="rId30"/>
    <p:sldId id="1230" r:id="rId31"/>
    <p:sldId id="1215" r:id="rId32"/>
    <p:sldId id="1201" r:id="rId33"/>
    <p:sldId id="1179" r:id="rId34"/>
    <p:sldId id="1220" r:id="rId35"/>
    <p:sldId id="1256" r:id="rId36"/>
    <p:sldId id="1255" r:id="rId37"/>
    <p:sldId id="1257" r:id="rId38"/>
    <p:sldId id="1250" r:id="rId39"/>
    <p:sldId id="1162" r:id="rId40"/>
    <p:sldId id="1156" r:id="rId41"/>
    <p:sldId id="956" r:id="rId42"/>
    <p:sldId id="1123" r:id="rId43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1337E6-2DA7-4F52-8E78-24722AC2B00F}">
          <p14:sldIdLst>
            <p14:sldId id="1153"/>
            <p14:sldId id="354"/>
            <p14:sldId id="257"/>
            <p14:sldId id="1126"/>
            <p14:sldId id="399"/>
            <p14:sldId id="1158"/>
            <p14:sldId id="1159"/>
            <p14:sldId id="1160"/>
            <p14:sldId id="1207"/>
            <p14:sldId id="1168"/>
            <p14:sldId id="1169"/>
            <p14:sldId id="1194"/>
            <p14:sldId id="1170"/>
            <p14:sldId id="1208"/>
            <p14:sldId id="1243"/>
            <p14:sldId id="1246"/>
            <p14:sldId id="1247"/>
            <p14:sldId id="1245"/>
            <p14:sldId id="1214"/>
            <p14:sldId id="1238"/>
            <p14:sldId id="1253"/>
            <p14:sldId id="1251"/>
            <p14:sldId id="1258"/>
            <p14:sldId id="1259"/>
            <p14:sldId id="1209"/>
            <p14:sldId id="1229"/>
            <p14:sldId id="1230"/>
          </p14:sldIdLst>
        </p14:section>
        <p14:section name="Untitled Section" id="{57F22907-4EAD-4FE5-B749-1E8BC7ECE688}">
          <p14:sldIdLst>
            <p14:sldId id="1215"/>
            <p14:sldId id="1201"/>
            <p14:sldId id="1179"/>
            <p14:sldId id="1220"/>
            <p14:sldId id="1256"/>
            <p14:sldId id="1255"/>
            <p14:sldId id="1257"/>
            <p14:sldId id="1250"/>
            <p14:sldId id="1162"/>
            <p14:sldId id="1156"/>
            <p14:sldId id="956"/>
            <p14:sldId id="11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6E"/>
    <a:srgbClr val="CA2126"/>
    <a:srgbClr val="C7DFF2"/>
    <a:srgbClr val="9E7EC3"/>
    <a:srgbClr val="2D1263"/>
    <a:srgbClr val="0E0F6E"/>
    <a:srgbClr val="CA2026"/>
    <a:srgbClr val="CB2126"/>
    <a:srgbClr val="0F106D"/>
    <a:srgbClr val="C81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43" d="100"/>
          <a:sy n="43" d="100"/>
        </p:scale>
        <p:origin x="86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A8E33-5D2D-46B0-9D81-22F3486EF52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83EF8-7E23-4133-AF55-377BF7864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5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DCF9E-5C32-42B2-BB1B-6EF1DA287186}" type="slidenum">
              <a:rPr lang="ar-EG" smtClean="0">
                <a:solidFill>
                  <a:prstClr val="black"/>
                </a:solidFill>
              </a:rPr>
              <a:pPr/>
              <a:t>3</a:t>
            </a:fld>
            <a:endParaRPr lang="ar-E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68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C6F7-6BF0-CF00-DFC3-785291A3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A3C48-23CA-803C-A805-DBB4ABE17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7AAE8-8563-7609-8B35-47358868D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2B135-5F8A-3F1A-5BCE-94EA96525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17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82EC2-BF1B-7161-B1A2-E8C70CA73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7DF56-A228-B048-28A7-9C3276449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F9EAC-A989-0F89-BD7D-6C2EB4B44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90938-6D0C-CAD6-46E0-267EFB0FB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9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581EF-C364-FD4C-01D3-074AB889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FD6A3-0778-B01A-5B31-FF36D565C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0B4517-D9C2-93B9-08A3-9C73CD83C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64915-FD9C-2840-5D94-E606945AA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2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546D1-FDAF-B249-92EF-A898D3D2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808DA-9AC1-5D1A-3B10-D110933D1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AA508-5A9A-E1DF-C076-9B39990EF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A428-24D0-63F7-AFD4-CD114408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25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EF8A-65E1-F835-7941-8E26265D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19093A-5991-751B-E860-1D4447B85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18351-7CC1-C6E9-1912-478A9AF62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31769-3778-58A7-6A4E-2CE45FFC7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37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D625B-B3CF-30ED-0F72-DB701F38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627D4D-20FB-32E7-A889-90DFE30D8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60E39E-0865-DE3D-1E22-E0D8C0248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6CDE-D0E7-A995-0FDC-50E3A4AB0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2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0C57-1B60-7E42-7180-95B12F22E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01753-4D52-A82C-DC53-8E2FAB055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0012E-0022-7106-1131-5358ADC3A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95F80-57C9-3578-4716-96191925D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5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EEE1-1301-CF10-2FE7-3F4B5D2CF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E82CC-776B-CEEB-A66F-9D87E55EC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B16D5-C039-2AC2-10CA-AA606603F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65907-BF3D-9011-2EF6-81F55598A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783EF8-7E23-4133-AF55-377BF78649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191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80680-AE98-1A18-B30F-3F1C4A80A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614710-76B1-886E-7036-BA2AA5889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54EB-4C08-8A86-8A17-B360F4FC5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ED308-C978-9DC8-27C8-2F649F4BF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11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EEE1-1301-CF10-2FE7-3F4B5D2CF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E82CC-776B-CEEB-A66F-9D87E55EC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B16D5-C039-2AC2-10CA-AA606603F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65907-BF3D-9011-2EF6-81F55598A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783EF8-7E23-4133-AF55-377BF78649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16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DCF9E-5C32-42B2-BB1B-6EF1DA287186}" type="slidenum">
              <a:rPr lang="ar-EG" smtClean="0">
                <a:solidFill>
                  <a:prstClr val="black"/>
                </a:solidFill>
              </a:rPr>
              <a:pPr/>
              <a:t>4</a:t>
            </a:fld>
            <a:endParaRPr lang="ar-E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244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FDEAB-FA23-8691-C1B5-071461C78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03E3C-B199-5FA0-C17F-FF40C7E8F5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9B11F3-7CE8-4F96-1196-FC87928B2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E415F-C82B-06CB-91DF-C79D1FAF9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783EF8-7E23-4133-AF55-377BF78649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02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4B12B-8745-AA95-8434-F058E994C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90E0D-9078-2A37-E3F5-B72CB2CF4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84F7C-72C5-2A54-BBDC-524896464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C52B9-6C7F-63FF-E55E-FC4691BBE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93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E80A5-5F3C-5861-1167-CD1D7232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064EC-59EB-BE24-2C46-2914FBE77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DD3D2-4483-D696-FCEB-4DD400FAF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89377-EC00-E024-E4FA-584F79207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07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E80A5-5F3C-5861-1167-CD1D7232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064EC-59EB-BE24-2C46-2914FBE77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DD3D2-4483-D696-FCEB-4DD400FAF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89377-EC00-E024-E4FA-584F79207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ADE4B-562F-BCA8-37FE-C67D1E2D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75725-430E-CB73-8436-B22BBCBE3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ACA06-4153-65A0-E2C1-C78DE0FAA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A3A99-84DD-2183-7C8D-FD8F31B87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35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62427-1B32-9CD1-9EE5-69DA08FB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C260B-DD66-7245-FEB3-73ABBF479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00C5C-D8C3-4B17-98EA-8BFA7DACA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15149-794E-F19E-6F98-1E5C4E14B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74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6738C-0036-CC8B-79A8-13887F84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3F752-21E2-FF73-7D09-7CA8EE762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A1C7D-3CDC-589F-3599-495F6A346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E4F81-D562-20CC-F80A-618F25D34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57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D1897-D290-D2E7-0889-86F48F804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EA14B-5CE2-B024-C271-6ED25B1EF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60B22-49BC-9239-A8A4-53F7EBCA8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5A3B5-0B98-89EE-98D1-1101AA2E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86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B0177-D9E3-8766-D4F3-87A12017C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EC6182-848C-34B2-AFF7-3623D81F6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F1615-889F-E71E-48F0-CAA3EC278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F44AD-5823-D12A-8521-DCD150624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DCF9E-5C32-42B2-BB1B-6EF1DA287186}" type="slidenum">
              <a:rPr lang="ar-EG" smtClean="0">
                <a:solidFill>
                  <a:prstClr val="black"/>
                </a:solidFill>
              </a:rPr>
              <a:pPr/>
              <a:t>6</a:t>
            </a:fld>
            <a:endParaRPr lang="ar-E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16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C5967-22C8-8BA1-B27D-A8E59705B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334E5-ADED-128D-64FA-78B935E86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95128-2EFF-15E3-B62F-3BA44285E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85EDC-2922-3935-3F3A-62BFF64C6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7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82DCC-30E5-8EF2-8D59-3867242C8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C737B-A3BA-1EAF-500F-AB569BA26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800678-4863-44D2-CE65-FA0FFF831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DBE56-FA2E-CCBD-7509-0E1D63540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0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74D7-7C1D-3CB6-47EA-2DE993EE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571711-08C9-C3E8-CAC0-27F2DF8C5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9A9F7-465F-F6E7-93E2-145128298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8D5CE-7FC3-3F61-66BA-B999410F4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6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9D968-0575-7659-CC7F-D7E99AC03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65A71-9F80-B313-AB26-2195B6924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45F0B-50F7-7EA2-FDCC-FE26F0ADF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57917-53F8-CA02-A668-BF501059F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0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D6725-21DF-5750-B276-E8EA665D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4B28C-FC83-9F5E-4773-730B15634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1DFC7-61D9-D008-0DEF-7D0D1C955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EBC37-1BF7-D43C-72DE-647C98C39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53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C3B0-7548-E66A-8B69-A1C2E0D8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632D3C-A89A-9FBF-15FD-C23A72652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8B05C-28D4-CCFB-AF82-118442390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F35BE-E0A0-1BAC-13C3-E465B76212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3EF8-7E23-4133-AF55-377BF78649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5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F079-DF1B-4C18-B1B1-6436782F9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CD120-D60A-4E89-B376-5D468E58C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4AD69-5DA0-4BB5-B32D-3C175815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9D03-26D2-4C61-8387-6EB6C5ECBA6C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F1C8-23A6-4DEA-ADF8-C52A2AF6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8CC3-6FE9-4F40-A7E8-5F427CC45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8C714-A2AD-4C0E-BB3E-8BB8D17FD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0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EBED-A5DA-45ED-AEA2-2DD2C1FE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F5610-EB4C-4A1D-A653-FED08CBD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C9A38-E316-4878-A33E-218819928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16B-A503-4DB0-AB30-C3CE006885FC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7C3FA-08F4-4714-980E-9D7C03EE2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369E7-DEE5-4F82-9B65-A34CFDD6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1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6688EA-CA24-45FB-BB12-B0399B0FA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F5E5F6-E6E8-4485-8544-1673A0554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62E15-A3E3-445B-87FA-9D0753D5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513D-48EE-45EF-B522-B3D8F0466953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97168-0595-4536-8306-9B9D9C5A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D5EB5-B58F-4E47-B37B-EDE05E42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6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91F8-CE0F-4568-8E37-7834D487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CF024-28FD-46C5-B8A0-077CE48D3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15FE-7852-4D5A-906F-6140AC393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B6D7-70C0-4DA9-88A0-04DE55790DC3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D1392-DE0F-4076-9447-D8FAA6FD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35677-FB1E-4F95-A219-C0176888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5DF3-B631-45C6-9209-267DA9A8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D4127-C6B9-436D-922C-79343DC66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95447-6289-4A84-9308-7122696A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7F86-291D-4BCC-9B45-0CAB19911F0C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17022-481A-442D-8E63-E3E89820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DAB28-41B8-4BB8-A8BA-11F3ECBA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6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FF88-A4AA-498C-A0D0-3B642C4F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4A145-928E-429A-B355-868A7C7D7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674DD-C6BA-4A9F-AE3A-015C8928E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2D782-FE10-4806-9201-24CBD224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FAB9D-BE1A-4364-99F4-BDEC4FC1DB89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CC733-B028-40C5-BE61-A2FFC649D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F8739-3F1A-4207-9742-3472C8F23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2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566D-829A-45B4-BFBE-E5D2B85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31DED-4DBC-4DF0-8B8B-DE41EF02E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F65E8-142C-4A04-9BF9-9314DD83F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D5B4B-C6DF-4639-9FFF-4CA491324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A586F-405C-4EF0-8BD4-D2B3691420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595E0-02E0-4472-9CA4-731518CB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2D75-B89B-463D-8A65-45AE0BDACD09}" type="datetime1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C56CAD-BE2B-4C9C-9F52-65A57762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439A0-AC18-4A4E-929E-352D2981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4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4B20-91A1-46C5-A3F9-FF6FFB52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3CB86-BC6D-4E3A-8555-2006CA45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9D8A0-27A2-4301-B23C-82934585845D}" type="datetime1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B611E-A717-4F92-B2F8-16DE9F47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6E30D-8295-4DFD-8D79-163620E7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9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755E2-7EE9-4D37-B097-6CF0FD092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C0F1-47CB-4516-83D4-F8B06377CA36}" type="datetime1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D3D6B-DA73-4282-B1EA-759A2FC8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18037-4522-4F54-839A-65B146A4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73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9D04-05C5-4464-A60D-100F94BC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20931-DA68-482F-8D6C-DADAEBA21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7F326-33FF-44AD-94E4-3EF9AD18F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8D047-E6FE-4B3D-AF68-A2C185D9B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34D77-3D04-4590-B7D8-BB6712C93EFE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CC5B-1216-43A6-8DED-BB5AE0B1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EE8BD-4DCD-4BB2-8FA9-5A6F46AC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7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1370-F534-426A-A899-6E2C1DA8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60CE0-FA5F-42F3-BD19-D5DBE729B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AEC97-3552-41DF-BC09-AFE3DD506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70D40-6281-4496-95AD-99B48F22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B4BF-458C-49BD-8BDD-5A1158CD0DF3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36772-CFC1-4A03-9224-07F83330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F0811-DE2E-49E7-B964-05D897B8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83FDF8-5859-44DD-8164-763E7E2A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9B025-FE3F-4631-901B-DE1BE2E60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3BFC1-944F-4D60-BBAE-D4771A06BE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B3198-62DA-4A48-957D-E41C07580517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81F2D-C7BA-4CF5-8D21-AA7F7B7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981FE-9F54-409B-B6E4-55C9E4B01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A87D8E-6B8D-4011-A095-9256A206B33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ebadvisor/real-time-anomaly-detection-in-cctv-surveillanc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html/2411.00201v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dFVHS-9Scv13FyMtnrfP1dwtrwipxGT/view?usp=drive_lin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" TargetMode="External"/><Relationship Id="rId2" Type="http://schemas.openxmlformats.org/officeDocument/2006/relationships/hyperlink" Target="https://www.kaggle.com/datasets/webadvisor/real-time-anomaly-detection-in-cctv-surveilla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ltralytics/yolov10" TargetMode="External"/><Relationship Id="rId4" Type="http://schemas.openxmlformats.org/officeDocument/2006/relationships/hyperlink" Target="https://www.tensorflow.org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51A802-5F10-487D-FB4B-F7C481ECD795}"/>
              </a:ext>
            </a:extLst>
          </p:cNvPr>
          <p:cNvSpPr txBox="1"/>
          <p:nvPr/>
        </p:nvSpPr>
        <p:spPr>
          <a:xfrm>
            <a:off x="-280759" y="4842996"/>
            <a:ext cx="14420966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i="1" u="sng" dirty="0">
                <a:solidFill>
                  <a:srgbClr val="C81A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Poppins" panose="00000500000000000000" pitchFamily="2" charset="0"/>
              </a:rPr>
              <a:t>ECHOLENS</a:t>
            </a:r>
            <a:endParaRPr lang="en-US" sz="6600" b="1" i="1" u="sng" dirty="0">
              <a:solidFill>
                <a:srgbClr val="C81A1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VLMs: Deep learning storytelling from video data(surveillance)</a:t>
            </a:r>
          </a:p>
          <a:p>
            <a:pPr algn="ctr"/>
            <a:endParaRPr lang="en-US" sz="5400" b="1" dirty="0">
              <a:solidFill>
                <a:schemeClr val="bg2">
                  <a:lumMod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6400" dirty="0">
                <a:solidFill>
                  <a:schemeClr val="bg2">
                    <a:lumMod val="10000"/>
                  </a:schemeClr>
                </a:solidFill>
                <a:latin typeface="Aeonik TRIAL" panose="020B0503030300000000"/>
                <a:cs typeface="+mj-cs"/>
              </a:rPr>
              <a:t>CSE Graduation Project Presentation</a:t>
            </a:r>
          </a:p>
          <a:p>
            <a:pPr algn="ctr"/>
            <a:r>
              <a:rPr lang="en-US" sz="4000" b="1" i="0" dirty="0">
                <a:solidFill>
                  <a:srgbClr val="2D3B45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Prof. Mohamed 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Abdelrahman</a:t>
            </a:r>
          </a:p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24/6/2025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F7874-FF58-4059-8EF5-963D3DE6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2B1CBF-62F2-4410-B966-AF8F59D3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367" y="729443"/>
            <a:ext cx="3572633" cy="357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37E14-9D0F-26BB-8843-3CCE6BA80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844C06-F246-415C-183A-96534C6D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20FAF-DF7A-B23A-38EE-FAA5FF8626B8}"/>
              </a:ext>
            </a:extLst>
          </p:cNvPr>
          <p:cNvSpPr txBox="1"/>
          <p:nvPr/>
        </p:nvSpPr>
        <p:spPr>
          <a:xfrm>
            <a:off x="6587412" y="750916"/>
            <a:ext cx="112091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 Collection</a:t>
            </a:r>
          </a:p>
          <a:p>
            <a:endParaRPr lang="en-US" sz="8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14312-7C6E-B9B8-90E3-A45AC7D6141E}"/>
              </a:ext>
            </a:extLst>
          </p:cNvPr>
          <p:cNvSpPr txBox="1"/>
          <p:nvPr/>
        </p:nvSpPr>
        <p:spPr>
          <a:xfrm>
            <a:off x="-189862" y="2918665"/>
            <a:ext cx="2426906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-</a:t>
            </a:r>
            <a:r>
              <a:rPr lang="en-US" sz="5400" b="1" dirty="0">
                <a:latin typeface="Poppins" panose="00000500000000000000" pitchFamily="2" charset="0"/>
                <a:cs typeface="Poppins" panose="00000500000000000000" pitchFamily="2" charset="0"/>
              </a:rPr>
              <a:t>Dataset</a:t>
            </a:r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: "Real-Time Anomaly Detection in CCTV Surveillance.“</a:t>
            </a:r>
          </a:p>
          <a:p>
            <a:pPr lvl="1"/>
            <a:endParaRPr lang="en-US" sz="5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/>
            <a:endParaRPr lang="en-US" sz="5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143000" lvl="1" indent="-685800">
              <a:buFontTx/>
              <a:buChar char="-"/>
            </a:pPr>
            <a:r>
              <a:rPr lang="en-US" sz="5400" b="1" dirty="0">
                <a:latin typeface="Poppins" panose="00000500000000000000" pitchFamily="2" charset="0"/>
                <a:cs typeface="Poppins" panose="00000500000000000000" pitchFamily="2" charset="0"/>
              </a:rPr>
              <a:t>Dataset link: 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https://www.kaggle.com/datasets/webadvisor/real-time-anomaly-detection-in-cctv-surveillance</a:t>
            </a:r>
            <a:endParaRPr lang="en-US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143000" lvl="1" indent="-685800">
              <a:buFontTx/>
              <a:buChar char="-"/>
            </a:pPr>
            <a:endParaRPr lang="ar-EG" sz="5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46D5F-C57D-4659-5F6A-3C3BCAB93D3A}"/>
              </a:ext>
            </a:extLst>
          </p:cNvPr>
          <p:cNvSpPr txBox="1"/>
          <p:nvPr/>
        </p:nvSpPr>
        <p:spPr>
          <a:xfrm>
            <a:off x="304801" y="6701831"/>
            <a:ext cx="23774398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sz="6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6600" dirty="0">
                <a:latin typeface="Poppins" panose="00000500000000000000" pitchFamily="2" charset="0"/>
                <a:cs typeface="Poppins" panose="00000500000000000000" pitchFamily="2" charset="0"/>
              </a:rPr>
              <a:t>  -</a:t>
            </a:r>
            <a:r>
              <a:rPr lang="en-US" sz="6600" b="1" dirty="0">
                <a:latin typeface="Poppins" panose="00000500000000000000" pitchFamily="2" charset="0"/>
                <a:cs typeface="Poppins" panose="00000500000000000000" pitchFamily="2" charset="0"/>
              </a:rPr>
              <a:t>Details</a:t>
            </a:r>
            <a:r>
              <a:rPr lang="en-US" sz="6600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2228850" lvl="3" indent="-857250">
              <a:buFont typeface="Arial" panose="020B0604020202020204" pitchFamily="34" charset="0"/>
              <a:buChar char="•"/>
            </a:pPr>
            <a:r>
              <a:rPr lang="en-US" sz="6600" b="1" dirty="0">
                <a:latin typeface="Poppins" panose="00000500000000000000" pitchFamily="2" charset="0"/>
                <a:cs typeface="Poppins" panose="00000500000000000000" pitchFamily="2" charset="0"/>
              </a:rPr>
              <a:t>1,900</a:t>
            </a:r>
            <a:r>
              <a:rPr lang="en-US" sz="6600" dirty="0">
                <a:latin typeface="Poppins" panose="00000500000000000000" pitchFamily="2" charset="0"/>
                <a:cs typeface="Poppins" panose="00000500000000000000" pitchFamily="2" charset="0"/>
              </a:rPr>
              <a:t> labeled video clips.</a:t>
            </a:r>
          </a:p>
          <a:p>
            <a:pPr marL="2228850" lvl="3" indent="-857250">
              <a:buFont typeface="Arial" panose="020B0604020202020204" pitchFamily="34" charset="0"/>
              <a:buChar char="•"/>
            </a:pPr>
            <a:r>
              <a:rPr lang="en-US" sz="6600" b="1" dirty="0">
                <a:latin typeface="Poppins" panose="00000500000000000000" pitchFamily="2" charset="0"/>
                <a:cs typeface="Poppins" panose="00000500000000000000" pitchFamily="2" charset="0"/>
              </a:rPr>
              <a:t>13</a:t>
            </a:r>
            <a:r>
              <a:rPr lang="en-US" sz="6600" dirty="0">
                <a:latin typeface="Poppins" panose="00000500000000000000" pitchFamily="2" charset="0"/>
                <a:cs typeface="Poppins" panose="00000500000000000000" pitchFamily="2" charset="0"/>
              </a:rPr>
              <a:t> anomaly types.</a:t>
            </a:r>
          </a:p>
          <a:p>
            <a:pPr marL="2228850" lvl="3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Poppins" panose="00000500000000000000" pitchFamily="2" charset="0"/>
                <a:cs typeface="Poppins" panose="00000500000000000000" pitchFamily="2" charset="0"/>
              </a:rPr>
              <a:t>Sourced from </a:t>
            </a:r>
            <a:r>
              <a:rPr lang="en-US" sz="6600" b="1" dirty="0">
                <a:latin typeface="Poppins" panose="00000500000000000000" pitchFamily="2" charset="0"/>
                <a:cs typeface="Poppins" panose="00000500000000000000" pitchFamily="2" charset="0"/>
              </a:rPr>
              <a:t>diverse</a:t>
            </a:r>
            <a:r>
              <a:rPr lang="en-US" sz="6600" dirty="0">
                <a:latin typeface="Poppins" panose="00000500000000000000" pitchFamily="2" charset="0"/>
                <a:cs typeface="Poppins" panose="00000500000000000000" pitchFamily="2" charset="0"/>
              </a:rPr>
              <a:t> surveillance environments.</a:t>
            </a:r>
          </a:p>
          <a:p>
            <a:pPr marL="2228850" lvl="3" indent="-857250">
              <a:buFont typeface="Arial" panose="020B0604020202020204" pitchFamily="34" charset="0"/>
              <a:buChar char="•"/>
            </a:pPr>
            <a:endParaRPr lang="en-US" sz="6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3"/>
            <a:endParaRPr 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441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C88BF-2AD3-D69C-38EF-905A160D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08EB5-713C-FCDC-8C31-3488763A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C602F-CB9E-A8F9-7701-BA9474692A38}"/>
              </a:ext>
            </a:extLst>
          </p:cNvPr>
          <p:cNvSpPr txBox="1"/>
          <p:nvPr/>
        </p:nvSpPr>
        <p:spPr>
          <a:xfrm>
            <a:off x="4910587" y="717956"/>
            <a:ext cx="145628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Preprocessing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93EB5A-F469-6192-1414-946B0C6EE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690604"/>
              </p:ext>
            </p:extLst>
          </p:nvPr>
        </p:nvGraphicFramePr>
        <p:xfrm>
          <a:off x="18886067" y="3315896"/>
          <a:ext cx="5087625" cy="7084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87625">
                  <a:extLst>
                    <a:ext uri="{9D8B030D-6E8A-4147-A177-3AD203B41FA5}">
                      <a16:colId xmlns:a16="http://schemas.microsoft.com/office/drawing/2014/main" val="3968102168"/>
                    </a:ext>
                  </a:extLst>
                </a:gridCol>
              </a:tblGrid>
              <a:tr h="1194794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Category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8903530"/>
                  </a:ext>
                </a:extLst>
              </a:tr>
              <a:tr h="50277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Normal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2821988"/>
                  </a:ext>
                </a:extLst>
              </a:tr>
              <a:tr h="50277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Fight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499520"/>
                  </a:ext>
                </a:extLst>
              </a:tr>
              <a:tr h="50277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Explosion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1827824"/>
                  </a:ext>
                </a:extLst>
              </a:tr>
              <a:tr h="50277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Stealing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808159"/>
                  </a:ext>
                </a:extLst>
              </a:tr>
              <a:tr h="50277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Road Accident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6606636"/>
                  </a:ext>
                </a:extLst>
              </a:tr>
              <a:tr h="457631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Vandalism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169207"/>
                  </a:ext>
                </a:extLst>
              </a:tr>
              <a:tr h="986175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Arrest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7631839"/>
                  </a:ext>
                </a:extLst>
              </a:tr>
              <a:tr h="986175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Shooting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36215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C23FE6-A858-1949-6C95-270C77D68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910860"/>
              </p:ext>
            </p:extLst>
          </p:nvPr>
        </p:nvGraphicFramePr>
        <p:xfrm>
          <a:off x="410308" y="2354941"/>
          <a:ext cx="5087625" cy="9820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87625">
                  <a:extLst>
                    <a:ext uri="{9D8B030D-6E8A-4147-A177-3AD203B41FA5}">
                      <a16:colId xmlns:a16="http://schemas.microsoft.com/office/drawing/2014/main" val="1483527184"/>
                    </a:ext>
                  </a:extLst>
                </a:gridCol>
              </a:tblGrid>
              <a:tr h="854192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Category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9355083"/>
                  </a:ext>
                </a:extLst>
              </a:tr>
              <a:tr h="53712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Normal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9258896"/>
                  </a:ext>
                </a:extLst>
              </a:tr>
              <a:tr h="53712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Fight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3772263"/>
                  </a:ext>
                </a:extLst>
              </a:tr>
              <a:tr h="53712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Explosion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35894"/>
                  </a:ext>
                </a:extLst>
              </a:tr>
              <a:tr h="53712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Stealing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2959295"/>
                  </a:ext>
                </a:extLst>
              </a:tr>
              <a:tr h="53712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Road Accident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216048"/>
                  </a:ext>
                </a:extLst>
              </a:tr>
              <a:tr h="53712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Vandalism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8039715"/>
                  </a:ext>
                </a:extLst>
              </a:tr>
              <a:tr h="537128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shoplifting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382014"/>
                  </a:ext>
                </a:extLst>
              </a:tr>
              <a:tr h="53712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Arrest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0287604"/>
                  </a:ext>
                </a:extLst>
              </a:tr>
              <a:tr h="53712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3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burglary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3635329"/>
                  </a:ext>
                </a:extLst>
              </a:tr>
              <a:tr h="644409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b="1" kern="0" dirty="0">
                          <a:effectLst/>
                        </a:rPr>
                        <a:t>Shooting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3518003"/>
                  </a:ext>
                </a:extLst>
              </a:tr>
              <a:tr h="644409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dirty="0"/>
                        <a:t>Abuse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3881125"/>
                  </a:ext>
                </a:extLst>
              </a:tr>
              <a:tr h="644409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3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robbery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2165032"/>
                  </a:ext>
                </a:extLst>
              </a:tr>
              <a:tr h="644409">
                <a:tc>
                  <a:txBody>
                    <a:bodyPr/>
                    <a:lstStyle/>
                    <a:p>
                      <a:pPr marL="18415" marR="0" lvl="0" indent="-6350" algn="ctr" defTabSz="18288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arson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526960"/>
                  </a:ext>
                </a:extLst>
              </a:tr>
              <a:tr h="644409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3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assault</a:t>
                      </a:r>
                      <a:endParaRPr lang="en-US" sz="4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7570669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C2D606FF-4C0D-1C23-5EB9-276FBCB9B78D}"/>
              </a:ext>
            </a:extLst>
          </p:cNvPr>
          <p:cNvSpPr/>
          <p:nvPr/>
        </p:nvSpPr>
        <p:spPr>
          <a:xfrm>
            <a:off x="5497933" y="5655550"/>
            <a:ext cx="13388134" cy="21687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E5231-ACD8-9B54-972F-5F22E9D7295B}"/>
              </a:ext>
            </a:extLst>
          </p:cNvPr>
          <p:cNvSpPr txBox="1"/>
          <p:nvPr/>
        </p:nvSpPr>
        <p:spPr>
          <a:xfrm>
            <a:off x="6821972" y="3300610"/>
            <a:ext cx="100827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Combined 13 anomaly types into 8 broader categories to reduce model complexity and enhance performance.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0E20-DF08-9A7B-6885-01373E1A9D94}"/>
              </a:ext>
            </a:extLst>
          </p:cNvPr>
          <p:cNvSpPr txBox="1"/>
          <p:nvPr/>
        </p:nvSpPr>
        <p:spPr>
          <a:xfrm>
            <a:off x="6025757" y="7942384"/>
            <a:ext cx="122154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Example: The "Fight" category includes incidents of assault, abuse, and physical altercations.</a:t>
            </a:r>
          </a:p>
        </p:txBody>
      </p:sp>
    </p:spTree>
    <p:extLst>
      <p:ext uri="{BB962C8B-B14F-4D97-AF65-F5344CB8AC3E}">
        <p14:creationId xmlns:p14="http://schemas.microsoft.com/office/powerpoint/2010/main" val="2346035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9FB10-07B7-E9E4-9CDC-A495A4FEA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4812A-3B39-A8F6-F329-40493DD3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F740C-8881-EC47-16D7-868ED50DB5B5}"/>
              </a:ext>
            </a:extLst>
          </p:cNvPr>
          <p:cNvSpPr txBox="1"/>
          <p:nvPr/>
        </p:nvSpPr>
        <p:spPr>
          <a:xfrm>
            <a:off x="6603999" y="695542"/>
            <a:ext cx="1247488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Preprocessing</a:t>
            </a:r>
          </a:p>
          <a:p>
            <a:pPr lvl="1"/>
            <a:endParaRPr lang="en-US" sz="6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0392C2-E19A-785E-7543-8FFF253D6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79182"/>
              </p:ext>
            </p:extLst>
          </p:nvPr>
        </p:nvGraphicFramePr>
        <p:xfrm>
          <a:off x="2832847" y="5141813"/>
          <a:ext cx="18718306" cy="70340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87625">
                  <a:extLst>
                    <a:ext uri="{9D8B030D-6E8A-4147-A177-3AD203B41FA5}">
                      <a16:colId xmlns:a16="http://schemas.microsoft.com/office/drawing/2014/main" val="3968102168"/>
                    </a:ext>
                  </a:extLst>
                </a:gridCol>
                <a:gridCol w="7247810">
                  <a:extLst>
                    <a:ext uri="{9D8B030D-6E8A-4147-A177-3AD203B41FA5}">
                      <a16:colId xmlns:a16="http://schemas.microsoft.com/office/drawing/2014/main" val="3170825608"/>
                    </a:ext>
                  </a:extLst>
                </a:gridCol>
                <a:gridCol w="6382871">
                  <a:extLst>
                    <a:ext uri="{9D8B030D-6E8A-4147-A177-3AD203B41FA5}">
                      <a16:colId xmlns:a16="http://schemas.microsoft.com/office/drawing/2014/main" val="27133999"/>
                    </a:ext>
                  </a:extLst>
                </a:gridCol>
              </a:tblGrid>
              <a:tr h="196419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5000" kern="0" dirty="0">
                          <a:effectLst/>
                        </a:rPr>
                        <a:t>Category</a:t>
                      </a:r>
                      <a:endParaRPr lang="en-US" sz="5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5000" kern="0" dirty="0">
                          <a:effectLst/>
                        </a:rPr>
                        <a:t>Number of Videos Selected</a:t>
                      </a:r>
                      <a:endParaRPr lang="en-US" sz="5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5000" kern="0" dirty="0">
                          <a:effectLst/>
                        </a:rPr>
                        <a:t>Selection Criteria</a:t>
                      </a:r>
                      <a:endParaRPr lang="en-US" sz="5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88903530"/>
                  </a:ext>
                </a:extLst>
              </a:tr>
              <a:tr h="50277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Normal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100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>
                          <a:effectLst/>
                        </a:rPr>
                        <a:t>Random sampling</a:t>
                      </a:r>
                      <a:endParaRPr lang="en-US" sz="4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32821988"/>
                  </a:ext>
                </a:extLst>
              </a:tr>
              <a:tr h="50277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Fight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100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>
                          <a:effectLst/>
                        </a:rPr>
                        <a:t>Merged category</a:t>
                      </a:r>
                      <a:endParaRPr lang="en-US" sz="4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52499520"/>
                  </a:ext>
                </a:extLst>
              </a:tr>
              <a:tr h="50277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Explosion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100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>
                          <a:effectLst/>
                        </a:rPr>
                        <a:t>Merged category</a:t>
                      </a:r>
                      <a:endParaRPr lang="en-US" sz="4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21827824"/>
                  </a:ext>
                </a:extLst>
              </a:tr>
              <a:tr h="50277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Stealing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100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Merged category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28808159"/>
                  </a:ext>
                </a:extLst>
              </a:tr>
              <a:tr h="502778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Road Accident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100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Random sampling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76606636"/>
                  </a:ext>
                </a:extLst>
              </a:tr>
              <a:tr h="986175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Vandalism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50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All available videos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28169207"/>
                  </a:ext>
                </a:extLst>
              </a:tr>
              <a:tr h="986175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Arrest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50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All available videos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17631839"/>
                  </a:ext>
                </a:extLst>
              </a:tr>
              <a:tr h="986175"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Shooting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50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415" indent="-6350" algn="ctr">
                        <a:lnSpc>
                          <a:spcPct val="110000"/>
                        </a:lnSpc>
                        <a:spcAft>
                          <a:spcPts val="25"/>
                        </a:spcAft>
                      </a:pPr>
                      <a:r>
                        <a:rPr lang="en-US" sz="4000" kern="0" dirty="0">
                          <a:effectLst/>
                        </a:rPr>
                        <a:t>All available videos</a:t>
                      </a:r>
                      <a:endParaRPr lang="en-US" sz="4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936215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088880-C7BB-BB83-4E74-3F0A82EDAEA0}"/>
              </a:ext>
            </a:extLst>
          </p:cNvPr>
          <p:cNvSpPr txBox="1"/>
          <p:nvPr/>
        </p:nvSpPr>
        <p:spPr>
          <a:xfrm>
            <a:off x="2647573" y="2577212"/>
            <a:ext cx="20387735" cy="2027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Dataset balancing :</a:t>
            </a:r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Overrepresented classes were sampled randomly, while underrepresented categories were retained entirely to avoid bias.</a:t>
            </a:r>
          </a:p>
        </p:txBody>
      </p:sp>
    </p:spTree>
    <p:extLst>
      <p:ext uri="{BB962C8B-B14F-4D97-AF65-F5344CB8AC3E}">
        <p14:creationId xmlns:p14="http://schemas.microsoft.com/office/powerpoint/2010/main" val="1121886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404B9-26D7-00E1-D301-728972D45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F4A6A-1C55-BEEF-F095-A0A4E393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1D0D51-F6A1-B22C-B779-69BB3CDF2D24}"/>
              </a:ext>
            </a:extLst>
          </p:cNvPr>
          <p:cNvSpPr txBox="1"/>
          <p:nvPr/>
        </p:nvSpPr>
        <p:spPr>
          <a:xfrm>
            <a:off x="5443070" y="273049"/>
            <a:ext cx="13497859" cy="172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Enhancement</a:t>
            </a:r>
            <a:endParaRPr lang="ar-EG" sz="7500" b="1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l">
              <a:lnSpc>
                <a:spcPct val="107000"/>
              </a:lnSpc>
              <a:spcAft>
                <a:spcPts val="765"/>
              </a:spcAft>
              <a:buSzPts val="1000"/>
              <a:tabLst>
                <a:tab pos="457200" algn="l"/>
              </a:tabLst>
            </a:pPr>
            <a:endParaRPr lang="en-US" sz="3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A5C0F-828A-8422-D28B-85147D1E7C5C}"/>
              </a:ext>
            </a:extLst>
          </p:cNvPr>
          <p:cNvSpPr txBox="1"/>
          <p:nvPr/>
        </p:nvSpPr>
        <p:spPr>
          <a:xfrm>
            <a:off x="154467" y="1350698"/>
            <a:ext cx="24075063" cy="1200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ar-EG" sz="35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065" indent="-6350" algn="l">
              <a:lnSpc>
                <a:spcPct val="107000"/>
              </a:lnSpc>
              <a:spcAft>
                <a:spcPts val="765"/>
              </a:spcAft>
            </a:pPr>
            <a:r>
              <a:rPr lang="en-US" sz="3500" kern="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To improve video data quality, various enhancement techniques were explored, including:</a:t>
            </a:r>
          </a:p>
          <a:p>
            <a:pPr marL="12065" indent="-6350" algn="l">
              <a:lnSpc>
                <a:spcPct val="107000"/>
              </a:lnSpc>
              <a:spcAft>
                <a:spcPts val="765"/>
              </a:spcAft>
            </a:pPr>
            <a:endParaRPr lang="en-US" sz="3500" kern="100" dirty="0">
              <a:solidFill>
                <a:srgbClr val="000000"/>
              </a:solidFill>
              <a:effectLst/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Lighting Adjustment</a:t>
            </a: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Improved visibility in low-light conditions using adaptive brightness techniques.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5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Noise Reduction</a:t>
            </a: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Removed visual artifacts to improve feature extraction quality.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5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Padding</a:t>
            </a: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Added borders to maintain consistent aspect ratios across frames, ensuring compatibility with the </a:t>
            </a:r>
          </a:p>
          <a:p>
            <a:pPr lvl="1"/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   CNN-LSTM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5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Resizing Frames (224x224 pixels):</a:t>
            </a:r>
          </a:p>
          <a:p>
            <a:pPr>
              <a:lnSpc>
                <a:spcPct val="150000"/>
              </a:lnSpc>
            </a:pP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     -Standardizes </a:t>
            </a: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input dimensions </a:t>
            </a: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to match the neural network's requirements and reduces </a:t>
            </a:r>
          </a:p>
          <a:p>
            <a:pPr>
              <a:lnSpc>
                <a:spcPct val="150000"/>
              </a:lnSpc>
            </a:pP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       computational complexity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Normalization [0,1]:</a:t>
            </a:r>
          </a:p>
          <a:p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     - Scales </a:t>
            </a: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pixel</a:t>
            </a: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 values to the range [0,1] to improve model convergence speed and minimize the impact  </a:t>
            </a:r>
          </a:p>
          <a:p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        of brightness and color variations.</a:t>
            </a:r>
          </a:p>
          <a:p>
            <a:pPr lvl="1"/>
            <a:endParaRPr lang="en-US" sz="3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31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C196A-A8DF-AD9B-18C1-5BF732722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73839-75B8-77DE-C754-46C27C91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026E3-8AC4-BED3-DCE8-8FA2A67184FE}"/>
              </a:ext>
            </a:extLst>
          </p:cNvPr>
          <p:cNvSpPr txBox="1"/>
          <p:nvPr/>
        </p:nvSpPr>
        <p:spPr>
          <a:xfrm>
            <a:off x="3496235" y="4338918"/>
            <a:ext cx="16956741" cy="2482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11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Keyframe Extraction </a:t>
            </a:r>
          </a:p>
        </p:txBody>
      </p:sp>
    </p:spTree>
    <p:extLst>
      <p:ext uri="{BB962C8B-B14F-4D97-AF65-F5344CB8AC3E}">
        <p14:creationId xmlns:p14="http://schemas.microsoft.com/office/powerpoint/2010/main" val="24400845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FC62-0769-E07F-8FF9-FC5588A9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316394-8CBB-1119-F92C-90FA5651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91A7-3231-822A-6F99-7D374F871E7A}"/>
              </a:ext>
            </a:extLst>
          </p:cNvPr>
          <p:cNvSpPr txBox="1"/>
          <p:nvPr/>
        </p:nvSpPr>
        <p:spPr>
          <a:xfrm>
            <a:off x="3265394" y="4700486"/>
            <a:ext cx="17853212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Our  proposed Keyframes Selection Models </a:t>
            </a:r>
          </a:p>
        </p:txBody>
      </p:sp>
    </p:spTree>
    <p:extLst>
      <p:ext uri="{BB962C8B-B14F-4D97-AF65-F5344CB8AC3E}">
        <p14:creationId xmlns:p14="http://schemas.microsoft.com/office/powerpoint/2010/main" val="205999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C0D16-9DEE-5F24-1A97-1D7ABF93E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6C46-5B67-36E2-FEBB-0081B77E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900" y="773001"/>
            <a:ext cx="18331909" cy="2059515"/>
          </a:xfrm>
        </p:spPr>
        <p:txBody>
          <a:bodyPr anchor="ctr">
            <a:noAutofit/>
          </a:bodyPr>
          <a:lstStyle/>
          <a:p>
            <a:pPr algn="ctr"/>
            <a:r>
              <a:rPr lang="en-US" sz="72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1-Frame Differencing</a:t>
            </a:r>
            <a:br>
              <a:rPr lang="en-US" sz="72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7200" b="1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0F00-06B7-EE40-07D8-9C38CC55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C21155-9495-41D6-9070-34FA0CC99A7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16419-D02F-2A71-295B-229DBEF1FE0A}"/>
              </a:ext>
            </a:extLst>
          </p:cNvPr>
          <p:cNvSpPr txBox="1"/>
          <p:nvPr/>
        </p:nvSpPr>
        <p:spPr>
          <a:xfrm>
            <a:off x="285750" y="2241351"/>
            <a:ext cx="23613059" cy="9602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Steps: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Detect motion and saves frames as separate images.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Process images individually to extract objects or track motion </a:t>
            </a:r>
          </a:p>
          <a:p>
            <a:pPr>
              <a:buNone/>
            </a:pPr>
            <a:endParaRPr lang="en-US" sz="36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Components:</a:t>
            </a:r>
            <a:endParaRPr lang="en-US" sz="4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Basic grayscale frame differencing to find motion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YOLOv10x for object detection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SORT for basic object tracking across frames</a:t>
            </a:r>
            <a:endParaRPr lang="ar-EG" sz="3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Limitations:</a:t>
            </a:r>
            <a:endParaRPr lang="en-US" sz="4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Requires </a:t>
            </a: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high computational power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and performs poorly on </a:t>
            </a: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offline or low-resource systems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Overreacts to irrelevant changes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such as lighting, shadows, or wind.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Cannot understand context or intent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— it simply detects motion without knowing what it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Not adaptable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— relies on fixed parameters that don’t adjust to different environments.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Inefficient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— produces redundant data and struggles with tracking during occlusion or interruptions.</a:t>
            </a:r>
          </a:p>
        </p:txBody>
      </p:sp>
    </p:spTree>
    <p:extLst>
      <p:ext uri="{BB962C8B-B14F-4D97-AF65-F5344CB8AC3E}">
        <p14:creationId xmlns:p14="http://schemas.microsoft.com/office/powerpoint/2010/main" val="151084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8412B-AD98-940F-8575-0E1284DF5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99BDF-C75F-5619-4417-DCBCD268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C21155-9495-41D6-9070-34FA0CC99A76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A014B-2C09-082C-C425-C2EAB5A59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083" y="311149"/>
            <a:ext cx="15308917" cy="12468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60358F-A797-76AE-7C6E-AF25C506F4A6}"/>
              </a:ext>
            </a:extLst>
          </p:cNvPr>
          <p:cNvSpPr txBox="1"/>
          <p:nvPr/>
        </p:nvSpPr>
        <p:spPr>
          <a:xfrm>
            <a:off x="1272988" y="2652812"/>
            <a:ext cx="7440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Architecture Of model 1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662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62702-57CA-D992-BF95-7DF5DA827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C8F17-7929-B585-A393-39E74802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5010C-07D7-5301-DB42-EC78259C9071}"/>
              </a:ext>
            </a:extLst>
          </p:cNvPr>
          <p:cNvSpPr txBox="1"/>
          <p:nvPr/>
        </p:nvSpPr>
        <p:spPr>
          <a:xfrm>
            <a:off x="3931023" y="4700486"/>
            <a:ext cx="16521953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Keyframes Selection Model</a:t>
            </a:r>
            <a:r>
              <a:rPr lang="ar-EG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2 </a:t>
            </a:r>
          </a:p>
        </p:txBody>
      </p:sp>
    </p:spTree>
    <p:extLst>
      <p:ext uri="{BB962C8B-B14F-4D97-AF65-F5344CB8AC3E}">
        <p14:creationId xmlns:p14="http://schemas.microsoft.com/office/powerpoint/2010/main" val="2576100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AEBB5-20F7-5B33-D2BD-BE4517B7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5250-30C4-3AF2-C64C-B21EBB65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644" y="744373"/>
            <a:ext cx="18726356" cy="2059515"/>
          </a:xfrm>
        </p:spPr>
        <p:txBody>
          <a:bodyPr anchor="ctr">
            <a:noAutofit/>
          </a:bodyPr>
          <a:lstStyle/>
          <a:p>
            <a:pPr algn="ctr"/>
            <a:r>
              <a:rPr lang="en-US" sz="72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2-contextual and raw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8651A-3977-EBC1-3899-B04F536B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C21155-9495-41D6-9070-34FA0CC99A76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0C463-A806-7030-67B2-D2F2FFBECC76}"/>
              </a:ext>
            </a:extLst>
          </p:cNvPr>
          <p:cNvSpPr txBox="1"/>
          <p:nvPr/>
        </p:nvSpPr>
        <p:spPr>
          <a:xfrm>
            <a:off x="788894" y="2624203"/>
            <a:ext cx="22052056" cy="9238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Steps :</a:t>
            </a:r>
            <a:endParaRPr lang="en-US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Single-stage video-based pipeline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Combines motion detection, object tracking, and keyframe selection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Operates directly on video — no image saving, high efficiency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Focuses on contextual actions and interactions, not just motion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</a:p>
          <a:p>
            <a:pPr lvl="2"/>
            <a:endParaRPr lang="en-US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Components</a:t>
            </a:r>
            <a:endParaRPr lang="en-US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Motion Detection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: Grayscale differencing, color differencing, optical flow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Adaptive Thresholding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: Dynamic sensitivity to scene changes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 YOLOv12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: Fast, high-accuracy object detection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 Bot -SORT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: Robust object tracking with improved reliability</a:t>
            </a:r>
          </a:p>
        </p:txBody>
      </p:sp>
    </p:spTree>
    <p:extLst>
      <p:ext uri="{BB962C8B-B14F-4D97-AF65-F5344CB8AC3E}">
        <p14:creationId xmlns:p14="http://schemas.microsoft.com/office/powerpoint/2010/main" val="305691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BE01392-97EC-C980-A708-E8652E2C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493" y="1390561"/>
            <a:ext cx="21031200" cy="1749872"/>
          </a:xfrm>
        </p:spPr>
        <p:txBody>
          <a:bodyPr vert="horz" lIns="182880" tIns="91440" rIns="182880" bIns="91440" rtlCol="0" anchor="ctr">
            <a:norm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8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 Members</a:t>
            </a:r>
            <a:endParaRPr lang="en-US" altLang="en-US" sz="7200" b="1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156386-734F-4047-BAAB-3651C924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5CECE7-D47E-42D9-9D9D-0F5D155C6C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8" y="3426556"/>
            <a:ext cx="4250314" cy="60081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101738-3096-4ABE-977F-991F811B8B0F}"/>
              </a:ext>
            </a:extLst>
          </p:cNvPr>
          <p:cNvSpPr txBox="1"/>
          <p:nvPr/>
        </p:nvSpPr>
        <p:spPr>
          <a:xfrm>
            <a:off x="201128" y="9527709"/>
            <a:ext cx="428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Mohamed Elslmawy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2CDEF-9501-4214-A287-AA1A10F9022A}"/>
              </a:ext>
            </a:extLst>
          </p:cNvPr>
          <p:cNvSpPr txBox="1"/>
          <p:nvPr/>
        </p:nvSpPr>
        <p:spPr>
          <a:xfrm>
            <a:off x="5160049" y="9527709"/>
            <a:ext cx="3834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George Nashaat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DE8A71-C4EF-4463-A51A-0648468A9AE1}"/>
              </a:ext>
            </a:extLst>
          </p:cNvPr>
          <p:cNvSpPr txBox="1"/>
          <p:nvPr/>
        </p:nvSpPr>
        <p:spPr>
          <a:xfrm>
            <a:off x="9306984" y="9434665"/>
            <a:ext cx="3624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Aya Tamer </a:t>
            </a:r>
            <a:b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ar-EG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(Team leader)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12222-928D-465B-93FA-3B3FE6BC367F}"/>
              </a:ext>
            </a:extLst>
          </p:cNvPr>
          <p:cNvSpPr txBox="1"/>
          <p:nvPr/>
        </p:nvSpPr>
        <p:spPr>
          <a:xfrm>
            <a:off x="14601233" y="9472987"/>
            <a:ext cx="362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Ahmed D</a:t>
            </a:r>
            <a:r>
              <a:rPr lang="en-US" sz="2800" b="1" dirty="0" err="1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awood</a:t>
            </a:r>
            <a:endParaRPr lang="en-US" sz="2800" b="1" dirty="0">
              <a:solidFill>
                <a:srgbClr val="0F0F6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DD8819-B141-457E-A281-F0EE11DF5B46}"/>
              </a:ext>
            </a:extLst>
          </p:cNvPr>
          <p:cNvSpPr txBox="1"/>
          <p:nvPr/>
        </p:nvSpPr>
        <p:spPr>
          <a:xfrm>
            <a:off x="19771598" y="9423306"/>
            <a:ext cx="319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Amr Khaled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40F172-99C8-4B7F-8534-A30E59097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4465" y="3390172"/>
            <a:ext cx="4512475" cy="59176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347A32-392B-4A37-8469-6B494E36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92" r="1892"/>
          <a:stretch>
            <a:fillRect/>
          </a:stretch>
        </p:blipFill>
        <p:spPr>
          <a:xfrm>
            <a:off x="9306984" y="3390172"/>
            <a:ext cx="4316773" cy="59933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64A415-804C-4436-93A8-98649F2E5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50" y="3390173"/>
            <a:ext cx="4122792" cy="599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CD809-55B4-4486-9A0A-0B0C1461A8DA}"/>
              </a:ext>
            </a:extLst>
          </p:cNvPr>
          <p:cNvSpPr txBox="1"/>
          <p:nvPr/>
        </p:nvSpPr>
        <p:spPr>
          <a:xfrm>
            <a:off x="1098018" y="10169545"/>
            <a:ext cx="2572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AIS </a:t>
            </a:r>
          </a:p>
        </p:txBody>
      </p:sp>
      <p:pic>
        <p:nvPicPr>
          <p:cNvPr id="6" name="Picture 5" descr="A person standing in front of a glass door&#10;&#10;AI-generated content may be incorrect.">
            <a:extLst>
              <a:ext uri="{FF2B5EF4-FFF2-40B4-BE49-F238E27FC236}">
                <a16:creationId xmlns:a16="http://schemas.microsoft.com/office/drawing/2014/main" id="{E1A321F9-71DF-CA89-E38C-D8F8CC8AB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2"/>
          <a:stretch/>
        </p:blipFill>
        <p:spPr>
          <a:xfrm>
            <a:off x="18977648" y="3426556"/>
            <a:ext cx="4971325" cy="59224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9B369E-D55B-F7AB-CBEF-7461F3DD8679}"/>
              </a:ext>
            </a:extLst>
          </p:cNvPr>
          <p:cNvSpPr txBox="1"/>
          <p:nvPr/>
        </p:nvSpPr>
        <p:spPr>
          <a:xfrm>
            <a:off x="5791060" y="10243840"/>
            <a:ext cx="2572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2F19B-8064-3795-2C19-8943E37BE377}"/>
              </a:ext>
            </a:extLst>
          </p:cNvPr>
          <p:cNvSpPr txBox="1"/>
          <p:nvPr/>
        </p:nvSpPr>
        <p:spPr>
          <a:xfrm>
            <a:off x="10031404" y="10643949"/>
            <a:ext cx="2572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E7436-42F3-A47C-C5C9-8C807AD5D758}"/>
              </a:ext>
            </a:extLst>
          </p:cNvPr>
          <p:cNvSpPr txBox="1"/>
          <p:nvPr/>
        </p:nvSpPr>
        <p:spPr>
          <a:xfrm>
            <a:off x="15158590" y="10263692"/>
            <a:ext cx="2572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7CCDF-2F3A-46CC-7CF7-4C41CAE003B7}"/>
              </a:ext>
            </a:extLst>
          </p:cNvPr>
          <p:cNvSpPr txBox="1"/>
          <p:nvPr/>
        </p:nvSpPr>
        <p:spPr>
          <a:xfrm>
            <a:off x="20082994" y="10218440"/>
            <a:ext cx="2572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F0F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AIS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14" grpId="0"/>
      <p:bldP spid="15" grpId="0"/>
      <p:bldP spid="16" grpId="0"/>
      <p:bldP spid="17" grpId="0"/>
      <p:bldP spid="18" grpId="0"/>
      <p:bldP spid="5" grpId="0"/>
      <p:bldP spid="10" grpId="0"/>
      <p:bldP spid="11" grpId="0"/>
      <p:bldP spid="13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CE1B-A429-ECD7-5740-445C82DAF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3AD16-E91F-AD81-4B69-EEFA6AAB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98ACE-2FE0-3E32-D15E-656BF182B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02"/>
            <a:ext cx="24384000" cy="12717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75E9-E924-25EB-8B2B-102F9D4422DC}"/>
              </a:ext>
            </a:extLst>
          </p:cNvPr>
          <p:cNvSpPr txBox="1"/>
          <p:nvPr/>
        </p:nvSpPr>
        <p:spPr>
          <a:xfrm>
            <a:off x="645459" y="1433612"/>
            <a:ext cx="7440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Architecture Of model 2 </a:t>
            </a:r>
          </a:p>
        </p:txBody>
      </p:sp>
    </p:spTree>
    <p:extLst>
      <p:ext uri="{BB962C8B-B14F-4D97-AF65-F5344CB8AC3E}">
        <p14:creationId xmlns:p14="http://schemas.microsoft.com/office/powerpoint/2010/main" val="1373377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94E23-0DAE-7A71-E73E-E463A839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8068-710E-3D99-E5AB-FA52FCA2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632" y="564688"/>
            <a:ext cx="19318026" cy="2059515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2-contextual and raw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2E249-F529-501F-2F23-0DB53F1E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C21155-9495-41D6-9070-34FA0CC99A7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8DF55-88EB-EBE0-0C91-65E60D05FEDA}"/>
              </a:ext>
            </a:extLst>
          </p:cNvPr>
          <p:cNvSpPr txBox="1"/>
          <p:nvPr/>
        </p:nvSpPr>
        <p:spPr>
          <a:xfrm>
            <a:off x="143436" y="3170837"/>
            <a:ext cx="24384000" cy="737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Improvements:</a:t>
            </a:r>
            <a:endParaRPr 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Filters out irrelevant noise and small, unimportant motions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Focuses only on significant, meaningful actions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Adjusts parameters dynamically, making it robust to different scenes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Seamless, faster processing — suitable for live systems(Real time APP)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Saves only the most important keyframes, significantly reducing data size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Maintains tracking even across occlusions or breaks</a:t>
            </a:r>
          </a:p>
        </p:txBody>
      </p:sp>
    </p:spTree>
    <p:extLst>
      <p:ext uri="{BB962C8B-B14F-4D97-AF65-F5344CB8AC3E}">
        <p14:creationId xmlns:p14="http://schemas.microsoft.com/office/powerpoint/2010/main" val="16928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C67ED-4D2D-98C4-99AB-DB077C59D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8B026-6FA6-FC62-9A7D-E5459B65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697700" y="12696291"/>
            <a:ext cx="5486400" cy="730250"/>
          </a:xfrm>
        </p:spPr>
        <p:txBody>
          <a:bodyPr/>
          <a:lstStyle/>
          <a:p>
            <a:pPr algn="ctr"/>
            <a:fld id="{4CC21155-9495-41D6-9070-34FA0CC99A76}" type="slidenum">
              <a:rPr lang="en-US" smtClean="0"/>
              <a:pPr algn="ctr"/>
              <a:t>22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E3DBC9-589A-24B2-EA9B-252D09198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13129"/>
              </p:ext>
            </p:extLst>
          </p:nvPr>
        </p:nvGraphicFramePr>
        <p:xfrm>
          <a:off x="3227292" y="3831994"/>
          <a:ext cx="18108708" cy="4761093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610815">
                  <a:extLst>
                    <a:ext uri="{9D8B030D-6E8A-4147-A177-3AD203B41FA5}">
                      <a16:colId xmlns:a16="http://schemas.microsoft.com/office/drawing/2014/main" val="3666011837"/>
                    </a:ext>
                  </a:extLst>
                </a:gridCol>
                <a:gridCol w="3201225">
                  <a:extLst>
                    <a:ext uri="{9D8B030D-6E8A-4147-A177-3AD203B41FA5}">
                      <a16:colId xmlns:a16="http://schemas.microsoft.com/office/drawing/2014/main" val="1385700384"/>
                    </a:ext>
                  </a:extLst>
                </a:gridCol>
                <a:gridCol w="4337756">
                  <a:extLst>
                    <a:ext uri="{9D8B030D-6E8A-4147-A177-3AD203B41FA5}">
                      <a16:colId xmlns:a16="http://schemas.microsoft.com/office/drawing/2014/main" val="60677832"/>
                    </a:ext>
                  </a:extLst>
                </a:gridCol>
                <a:gridCol w="3958912">
                  <a:extLst>
                    <a:ext uri="{9D8B030D-6E8A-4147-A177-3AD203B41FA5}">
                      <a16:colId xmlns:a16="http://schemas.microsoft.com/office/drawing/2014/main" val="667049953"/>
                    </a:ext>
                  </a:extLst>
                </a:gridCol>
              </a:tblGrid>
              <a:tr h="1194933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rgbClr val="C00000"/>
                          </a:solidFill>
                        </a:rPr>
                        <a:t>Video Name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rgbClr val="C00000"/>
                          </a:solidFill>
                        </a:rPr>
                        <a:t>Total Frames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Model 1 Keyframes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b="1" dirty="0">
                          <a:solidFill>
                            <a:srgbClr val="C00000"/>
                          </a:solidFill>
                        </a:rPr>
                        <a:t>Model 2 Keyframes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262140"/>
                  </a:ext>
                </a:extLst>
              </a:tr>
              <a:tr h="1091025">
                <a:tc>
                  <a:txBody>
                    <a:bodyPr/>
                    <a:lstStyle/>
                    <a:p>
                      <a:r>
                        <a:rPr lang="en-US" sz="3600" b="1" dirty="0"/>
                        <a:t>Road Accident </a:t>
                      </a:r>
                    </a:p>
                    <a:p>
                      <a:r>
                        <a:rPr lang="en-US" dirty="0"/>
                        <a:t>“RoadAccidents002_x264.mp4”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401071"/>
                  </a:ext>
                </a:extLst>
              </a:tr>
              <a:tr h="1091025">
                <a:tc>
                  <a:txBody>
                    <a:bodyPr/>
                    <a:lstStyle/>
                    <a:p>
                      <a:r>
                        <a:rPr lang="en-US" b="1" dirty="0"/>
                        <a:t>Fighting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r>
                        <a:rPr lang="en-US" dirty="0"/>
                        <a:t>“Fighting005_x264.mp4”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145844"/>
                  </a:ext>
                </a:extLst>
              </a:tr>
              <a:tr h="1091025">
                <a:tc>
                  <a:txBody>
                    <a:bodyPr/>
                    <a:lstStyle/>
                    <a:p>
                      <a:r>
                        <a:rPr lang="en-US" b="1" dirty="0"/>
                        <a:t>Stealing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r>
                        <a:rPr lang="en-US" dirty="0"/>
                        <a:t>“Stealing015_x264.mp4”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717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9DF44C-0CB6-570F-0174-6EFDB0EE187A}"/>
              </a:ext>
            </a:extLst>
          </p:cNvPr>
          <p:cNvSpPr txBox="1"/>
          <p:nvPr/>
        </p:nvSpPr>
        <p:spPr>
          <a:xfrm>
            <a:off x="1541930" y="2406134"/>
            <a:ext cx="14666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Keyframe Extraction Comparison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9AD3E-D4F0-962C-7372-D65E14040515}"/>
              </a:ext>
            </a:extLst>
          </p:cNvPr>
          <p:cNvSpPr txBox="1"/>
          <p:nvPr/>
        </p:nvSpPr>
        <p:spPr>
          <a:xfrm>
            <a:off x="1541930" y="9095617"/>
            <a:ext cx="2011679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Observations:-</a:t>
            </a:r>
          </a:p>
          <a:p>
            <a:pPr lvl="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Model 1</a:t>
            </a:r>
            <a:r>
              <a:rPr lang="ar-EG" sz="35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extracts significantly more keyframes, often capturing </a:t>
            </a: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redundant</a:t>
            </a:r>
            <a:r>
              <a:rPr lang="ar-EG" sz="35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frames</a:t>
            </a: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Model 2 </a:t>
            </a: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achieves </a:t>
            </a: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greater compression</a:t>
            </a: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, selecting fewer but likely more </a:t>
            </a: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distinct</a:t>
            </a: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informative</a:t>
            </a:r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 frames.</a:t>
            </a:r>
          </a:p>
        </p:txBody>
      </p:sp>
    </p:spTree>
    <p:extLst>
      <p:ext uri="{BB962C8B-B14F-4D97-AF65-F5344CB8AC3E}">
        <p14:creationId xmlns:p14="http://schemas.microsoft.com/office/powerpoint/2010/main" val="3848381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C5524-3913-C1BC-AF3B-1775806E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ABB7B-35FB-1A4C-4054-35168685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04896-B04A-1A22-34ED-6EF2E376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84" t="2294" r="6863" b="23191"/>
          <a:stretch/>
        </p:blipFill>
        <p:spPr>
          <a:xfrm>
            <a:off x="17970759" y="9264169"/>
            <a:ext cx="6145763" cy="3448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F44713-8072-51E4-42C2-90480F5F5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759" y="5815638"/>
            <a:ext cx="6413241" cy="3448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8AA47-F0DA-6BEA-3131-6BBE73AF6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0759" y="3862740"/>
            <a:ext cx="6382641" cy="1952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7C4289-2B3A-BEF0-6760-A16B347074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005" t="50355" r="15521" b="13429"/>
          <a:stretch/>
        </p:blipFill>
        <p:spPr>
          <a:xfrm>
            <a:off x="17984474" y="477626"/>
            <a:ext cx="6399526" cy="3321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6ACC58-1702-755C-3A50-C9A8D73ECFBB}"/>
              </a:ext>
            </a:extLst>
          </p:cNvPr>
          <p:cNvSpPr txBox="1"/>
          <p:nvPr/>
        </p:nvSpPr>
        <p:spPr>
          <a:xfrm>
            <a:off x="8745416" y="952093"/>
            <a:ext cx="4009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9FD999-9E49-3BEC-413B-948BC8D3E5AE}"/>
              </a:ext>
            </a:extLst>
          </p:cNvPr>
          <p:cNvGraphicFramePr>
            <a:graphicFrameLocks noGrp="1"/>
          </p:cNvGraphicFramePr>
          <p:nvPr/>
        </p:nvGraphicFramePr>
        <p:xfrm>
          <a:off x="1156996" y="2779385"/>
          <a:ext cx="16064205" cy="925710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{616DA210-FB5B-4158-B5E0-FEB733F419BA}</a:tableStyleId>
              </a:tblPr>
              <a:tblGrid>
                <a:gridCol w="3212841">
                  <a:extLst>
                    <a:ext uri="{9D8B030D-6E8A-4147-A177-3AD203B41FA5}">
                      <a16:colId xmlns:a16="http://schemas.microsoft.com/office/drawing/2014/main" val="3356546872"/>
                    </a:ext>
                  </a:extLst>
                </a:gridCol>
                <a:gridCol w="3212841">
                  <a:extLst>
                    <a:ext uri="{9D8B030D-6E8A-4147-A177-3AD203B41FA5}">
                      <a16:colId xmlns:a16="http://schemas.microsoft.com/office/drawing/2014/main" val="2780050469"/>
                    </a:ext>
                  </a:extLst>
                </a:gridCol>
                <a:gridCol w="2811624">
                  <a:extLst>
                    <a:ext uri="{9D8B030D-6E8A-4147-A177-3AD203B41FA5}">
                      <a16:colId xmlns:a16="http://schemas.microsoft.com/office/drawing/2014/main" val="2773024966"/>
                    </a:ext>
                  </a:extLst>
                </a:gridCol>
                <a:gridCol w="3377682">
                  <a:extLst>
                    <a:ext uri="{9D8B030D-6E8A-4147-A177-3AD203B41FA5}">
                      <a16:colId xmlns:a16="http://schemas.microsoft.com/office/drawing/2014/main" val="1693551129"/>
                    </a:ext>
                  </a:extLst>
                </a:gridCol>
                <a:gridCol w="3449217">
                  <a:extLst>
                    <a:ext uri="{9D8B030D-6E8A-4147-A177-3AD203B41FA5}">
                      <a16:colId xmlns:a16="http://schemas.microsoft.com/office/drawing/2014/main" val="2399582889"/>
                    </a:ext>
                  </a:extLst>
                </a:gridCol>
              </a:tblGrid>
              <a:tr h="1028567">
                <a:tc>
                  <a:txBody>
                    <a:bodyPr/>
                    <a:lstStyle/>
                    <a:p>
                      <a:pPr marL="75565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3200" b="1" kern="1200" dirty="0">
                          <a:solidFill>
                            <a:srgbClr val="FF0000"/>
                          </a:solidFill>
                          <a:effectLst/>
                        </a:rPr>
                        <a:t>Category</a:t>
                      </a:r>
                      <a:endParaRPr lang="en-US" sz="3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3200" kern="100" spc="-10" dirty="0">
                          <a:solidFill>
                            <a:srgbClr val="FF0000"/>
                          </a:solidFill>
                          <a:effectLst/>
                        </a:rPr>
                        <a:t>Number of Videos</a:t>
                      </a:r>
                      <a:endParaRPr lang="en-US" sz="3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3200" kern="100" spc="-25" dirty="0">
                          <a:solidFill>
                            <a:srgbClr val="FF0000"/>
                          </a:solidFill>
                          <a:effectLst/>
                        </a:rPr>
                        <a:t>Selected videos</a:t>
                      </a:r>
                      <a:endParaRPr lang="en-US" sz="3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3200" kern="100" spc="-25" dirty="0">
                          <a:solidFill>
                            <a:srgbClr val="FF0000"/>
                          </a:solidFill>
                          <a:effectLst/>
                        </a:rPr>
                        <a:t>Number of Frames</a:t>
                      </a:r>
                      <a:endParaRPr lang="en-US" sz="3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7480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3200" kern="100" spc="-10" dirty="0">
                          <a:solidFill>
                            <a:srgbClr val="FF0000"/>
                          </a:solidFill>
                          <a:effectLst/>
                        </a:rPr>
                        <a:t>Number of</a:t>
                      </a:r>
                    </a:p>
                    <a:p>
                      <a:pPr marL="157480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endParaRPr lang="en-US" sz="3200" kern="100" spc="-1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157480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3200" kern="100" spc="-10" dirty="0">
                          <a:solidFill>
                            <a:srgbClr val="FF0000"/>
                          </a:solidFill>
                          <a:effectLst/>
                        </a:rPr>
                        <a:t> Keyframes</a:t>
                      </a:r>
                      <a:endParaRPr lang="en-US" sz="3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90523836"/>
                  </a:ext>
                </a:extLst>
              </a:tr>
              <a:tr h="1028567">
                <a:tc>
                  <a:txBody>
                    <a:bodyPr/>
                    <a:lstStyle/>
                    <a:p>
                      <a:pPr marL="75565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2500" kern="100" spc="-10" dirty="0">
                          <a:effectLst/>
                        </a:rPr>
                        <a:t>Normal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2500" kern="100" spc="-25">
                          <a:effectLst/>
                        </a:rPr>
                        <a:t>900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2500" kern="100" spc="-25" dirty="0">
                          <a:effectLst/>
                        </a:rPr>
                        <a:t>100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2500" kern="100" spc="-10">
                          <a:effectLst/>
                        </a:rPr>
                        <a:t>50,000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7480" marR="0" algn="ctr">
                        <a:lnSpc>
                          <a:spcPts val="1245"/>
                        </a:lnSpc>
                        <a:spcBef>
                          <a:spcPts val="195"/>
                        </a:spcBef>
                        <a:buNone/>
                      </a:pPr>
                      <a:r>
                        <a:rPr lang="en-US" sz="2500" kern="100" spc="-10">
                          <a:effectLst/>
                        </a:rPr>
                        <a:t>7,995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3828165"/>
                  </a:ext>
                </a:extLst>
              </a:tr>
              <a:tr h="1028567">
                <a:tc>
                  <a:txBody>
                    <a:bodyPr/>
                    <a:lstStyle/>
                    <a:p>
                      <a:pPr marL="75565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 dirty="0">
                          <a:effectLst/>
                        </a:rPr>
                        <a:t>Fight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150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4610" marR="635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 dirty="0">
                          <a:effectLst/>
                        </a:rPr>
                        <a:t>100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 dirty="0">
                          <a:effectLst/>
                        </a:rPr>
                        <a:t>180,000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7480" marR="635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7,992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4788989"/>
                  </a:ext>
                </a:extLst>
              </a:tr>
              <a:tr h="1028567">
                <a:tc>
                  <a:txBody>
                    <a:bodyPr/>
                    <a:lstStyle/>
                    <a:p>
                      <a:pPr marL="75565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Explosion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 dirty="0">
                          <a:effectLst/>
                        </a:rPr>
                        <a:t>100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4610" marR="0" algn="ctr" rtl="0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100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520,000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7480" marR="635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10,035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132706"/>
                  </a:ext>
                </a:extLst>
              </a:tr>
              <a:tr h="1028567">
                <a:tc>
                  <a:txBody>
                    <a:bodyPr/>
                    <a:lstStyle/>
                    <a:p>
                      <a:pPr marL="75565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Stealing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265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400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4610" marR="1905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100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 dirty="0">
                          <a:effectLst/>
                        </a:rPr>
                        <a:t>100,000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7480" marR="1905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 dirty="0">
                          <a:effectLst/>
                        </a:rPr>
                        <a:t>7,983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7622344"/>
                  </a:ext>
                </a:extLst>
              </a:tr>
              <a:tr h="1028567">
                <a:tc>
                  <a:txBody>
                    <a:bodyPr/>
                    <a:lstStyle/>
                    <a:p>
                      <a:pPr marL="75565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>
                          <a:effectLst/>
                        </a:rPr>
                        <a:t>Road</a:t>
                      </a:r>
                      <a:r>
                        <a:rPr lang="en-US" sz="2500" kern="100" spc="65">
                          <a:effectLst/>
                        </a:rPr>
                        <a:t> </a:t>
                      </a:r>
                      <a:r>
                        <a:rPr lang="en-US" sz="2500" kern="100" spc="-10">
                          <a:effectLst/>
                        </a:rPr>
                        <a:t>Accident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150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100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100,000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748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 dirty="0">
                          <a:effectLst/>
                        </a:rPr>
                        <a:t>7,915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75256682"/>
                  </a:ext>
                </a:extLst>
              </a:tr>
              <a:tr h="1028567">
                <a:tc>
                  <a:txBody>
                    <a:bodyPr/>
                    <a:lstStyle/>
                    <a:p>
                      <a:pPr marL="75565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Vandalism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77825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50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50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150,000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748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 dirty="0">
                          <a:effectLst/>
                        </a:rPr>
                        <a:t>7,992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9509773"/>
                  </a:ext>
                </a:extLst>
              </a:tr>
              <a:tr h="1028567">
                <a:tc>
                  <a:txBody>
                    <a:bodyPr/>
                    <a:lstStyle/>
                    <a:p>
                      <a:pPr marL="75565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Arrest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100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50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300,000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748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 dirty="0">
                          <a:effectLst/>
                        </a:rPr>
                        <a:t>8,288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12474005"/>
                  </a:ext>
                </a:extLst>
              </a:tr>
              <a:tr h="1028567">
                <a:tc>
                  <a:txBody>
                    <a:bodyPr/>
                    <a:lstStyle/>
                    <a:p>
                      <a:pPr marL="75565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Shooting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76555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50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4610" marR="127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25">
                          <a:effectLst/>
                        </a:rPr>
                        <a:t>50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>
                          <a:effectLst/>
                        </a:rPr>
                        <a:t>50,000</a:t>
                      </a:r>
                      <a:endParaRPr lang="en-US" sz="2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7480" marR="1905" algn="ctr">
                        <a:lnSpc>
                          <a:spcPts val="1245"/>
                        </a:lnSpc>
                        <a:buNone/>
                      </a:pPr>
                      <a:r>
                        <a:rPr lang="en-US" sz="2500" kern="100" spc="-10" dirty="0">
                          <a:effectLst/>
                        </a:rPr>
                        <a:t>7,934</a:t>
                      </a:r>
                      <a:endParaRPr lang="en-US" sz="2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959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455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8D272-7434-B523-1E68-77DF1AF88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3B4536-C0E3-A1A9-DC52-A16DC5BE9FAC}"/>
              </a:ext>
            </a:extLst>
          </p:cNvPr>
          <p:cNvSpPr txBox="1"/>
          <p:nvPr/>
        </p:nvSpPr>
        <p:spPr>
          <a:xfrm>
            <a:off x="5556962" y="235216"/>
            <a:ext cx="188270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Computational Challenges and Infrastructure</a:t>
            </a:r>
            <a:endParaRPr lang="en-US" sz="6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6CBBF-2941-75BC-6CAA-470B23EDCE7A}"/>
              </a:ext>
            </a:extLst>
          </p:cNvPr>
          <p:cNvSpPr txBox="1"/>
          <p:nvPr/>
        </p:nvSpPr>
        <p:spPr>
          <a:xfrm>
            <a:off x="376517" y="1972237"/>
            <a:ext cx="23451671" cy="8641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Our project involved processing </a:t>
            </a:r>
            <a:r>
              <a:rPr lang="en-US" alt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a large-scale video dataset</a:t>
            </a: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(1,900 labeled clips, 13 anomaly types) using </a:t>
            </a:r>
            <a:r>
              <a:rPr lang="en-US" alt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advanced deep learning models</a:t>
            </a: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(YOLOv12, I3D, Gemini 1.5), which required </a:t>
            </a:r>
            <a:r>
              <a:rPr lang="en-US" alt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significant computational power</a:t>
            </a: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We initially subscribed to </a:t>
            </a:r>
            <a:r>
              <a:rPr lang="en-US" alt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Google </a:t>
            </a:r>
            <a:r>
              <a:rPr lang="en-US" altLang="en-US" sz="3600" b="1" dirty="0" err="1">
                <a:latin typeface="Poppins" panose="00000500000000000000" pitchFamily="2" charset="0"/>
                <a:cs typeface="Poppins" panose="00000500000000000000" pitchFamily="2" charset="0"/>
              </a:rPr>
              <a:t>Colab</a:t>
            </a:r>
            <a:r>
              <a:rPr lang="en-US" alt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 Pro</a:t>
            </a: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, but it </a:t>
            </a:r>
            <a:r>
              <a:rPr lang="en-US" alt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did not meet our performance needs</a:t>
            </a: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due to memory and runtime limitations.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Since </a:t>
            </a:r>
            <a:r>
              <a:rPr lang="en-US" alt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November 2024</a:t>
            </a: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, we have had </a:t>
            </a:r>
            <a:r>
              <a:rPr lang="en-US" alt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continuous access to the university’s high-performance computing resources</a:t>
            </a: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SSH Server Access</a:t>
            </a: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: The university provided access to a </a:t>
            </a:r>
            <a:r>
              <a:rPr lang="en-US" alt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Secure Shell (SSH) server</a:t>
            </a: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equipped with </a:t>
            </a:r>
            <a:r>
              <a:rPr lang="en-US" alt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GPUs</a:t>
            </a: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, allowing us to: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Remotely train and test deep models.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Handle long video sequences with better efficiency.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Support real-time experimentation and faster pipeline iterations.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B5137A-4FB1-B3EB-84B1-1E254D35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3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C21155-9495-41D6-9070-34FA0CC99A76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2050" name="Picture 2" descr="碩陽數位科技有限公司">
            <a:extLst>
              <a:ext uri="{FF2B5EF4-FFF2-40B4-BE49-F238E27FC236}">
                <a16:creationId xmlns:a16="http://schemas.microsoft.com/office/drawing/2014/main" id="{764A6176-7BC5-4814-B80D-9524F7F26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413" y="9396591"/>
            <a:ext cx="4410634" cy="29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970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7C06C-65F6-26EC-CE65-AE9307C89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9A713-C35D-F5CB-28A0-4F419DE2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F4AE5-466A-4545-04CD-E9C95DDC3E6F}"/>
              </a:ext>
            </a:extLst>
          </p:cNvPr>
          <p:cNvSpPr txBox="1"/>
          <p:nvPr/>
        </p:nvSpPr>
        <p:spPr>
          <a:xfrm>
            <a:off x="3720353" y="4308630"/>
            <a:ext cx="17346706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Object Detection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852809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8D272-7434-B523-1E68-77DF1AF88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3B4536-C0E3-A1A9-DC52-A16DC5BE9FAC}"/>
              </a:ext>
            </a:extLst>
          </p:cNvPr>
          <p:cNvSpPr txBox="1"/>
          <p:nvPr/>
        </p:nvSpPr>
        <p:spPr>
          <a:xfrm>
            <a:off x="6865809" y="273047"/>
            <a:ext cx="1421947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YOLOv12 : Object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6CBBF-2941-75BC-6CAA-470B23EDCE7A}"/>
              </a:ext>
            </a:extLst>
          </p:cNvPr>
          <p:cNvSpPr txBox="1"/>
          <p:nvPr/>
        </p:nvSpPr>
        <p:spPr>
          <a:xfrm>
            <a:off x="311888" y="3098053"/>
            <a:ext cx="11727712" cy="87253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ts val="2000"/>
              </a:spcBef>
            </a:pPr>
            <a:r>
              <a:rPr lang="en-US" sz="7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Architecture:</a:t>
            </a:r>
          </a:p>
          <a:p>
            <a:pPr>
              <a:lnSpc>
                <a:spcPct val="90000"/>
              </a:lnSpc>
              <a:spcBef>
                <a:spcPts val="2000"/>
              </a:spcBef>
            </a:pPr>
            <a:endParaRPr lang="en-US" sz="5600" b="1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57250" indent="-8572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Backbone</a:t>
            </a:r>
            <a:r>
              <a:rPr lang="en-US" sz="6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</a:t>
            </a:r>
            <a:r>
              <a:rPr lang="en-US" sz="6000" i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 Extraction</a:t>
            </a:r>
          </a:p>
          <a:p>
            <a:pPr marL="857250" indent="-8572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43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Extracts rich features from the input image at multiple scales</a:t>
            </a:r>
          </a:p>
          <a:p>
            <a:pPr>
              <a:lnSpc>
                <a:spcPct val="90000"/>
              </a:lnSpc>
              <a:spcBef>
                <a:spcPts val="2000"/>
              </a:spcBef>
            </a:pPr>
            <a:endParaRPr lang="en-US" sz="4300" i="1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57250" indent="-8572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Neck</a:t>
            </a:r>
            <a:r>
              <a:rPr lang="en-US" sz="6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</a:t>
            </a:r>
            <a:r>
              <a:rPr lang="en-US" sz="6000" i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 Aggregation</a:t>
            </a:r>
          </a:p>
          <a:p>
            <a:pPr marL="857250" indent="-8572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43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Helps the model detect both small and large objects by combining low- and high-resolution features</a:t>
            </a:r>
          </a:p>
          <a:p>
            <a:pPr>
              <a:lnSpc>
                <a:spcPct val="90000"/>
              </a:lnSpc>
              <a:spcBef>
                <a:spcPts val="2000"/>
              </a:spcBef>
            </a:pPr>
            <a:endParaRPr lang="en-US" sz="43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57250" indent="-8572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</a:t>
            </a:r>
            <a:r>
              <a:rPr lang="en-US" sz="6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</a:t>
            </a:r>
            <a:r>
              <a:rPr lang="en-US" sz="6000" i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Detection Layer </a:t>
            </a:r>
          </a:p>
          <a:p>
            <a:pPr marL="857250" indent="-8572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5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Predicts: Bounding box coordinates ,Objectless score and Class probabilities</a:t>
            </a:r>
          </a:p>
          <a:p>
            <a:pPr marL="857250" indent="-8572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60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57250" indent="-8572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5600" b="1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B5137A-4FB1-B3EB-84B1-1E254D35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3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C21155-9495-41D6-9070-34FA0CC99A76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29" name="Picture 5" descr="Refer to caption">
            <a:extLst>
              <a:ext uri="{FF2B5EF4-FFF2-40B4-BE49-F238E27FC236}">
                <a16:creationId xmlns:a16="http://schemas.microsoft.com/office/drawing/2014/main" id="{D392E3F4-D694-A46E-DA7C-CCBE732D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2762021"/>
            <a:ext cx="11811000" cy="966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470469-04DB-86CA-638D-CE7AE3A8048E}"/>
              </a:ext>
            </a:extLst>
          </p:cNvPr>
          <p:cNvSpPr txBox="1"/>
          <p:nvPr/>
        </p:nvSpPr>
        <p:spPr>
          <a:xfrm>
            <a:off x="9713169" y="12246821"/>
            <a:ext cx="4021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https://arxiv.org/html/2411.00201v4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05288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B1A8A-4AFA-5C3E-609D-FE06545D6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01B52-F248-8F7E-E619-4B64EA37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>
                <a:solidFill>
                  <a:prstClr val="black">
                    <a:tint val="75000"/>
                  </a:prst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EA4BF-32B5-8A4E-C51A-E6F2BE558362}"/>
              </a:ext>
            </a:extLst>
          </p:cNvPr>
          <p:cNvSpPr txBox="1"/>
          <p:nvPr/>
        </p:nvSpPr>
        <p:spPr>
          <a:xfrm>
            <a:off x="7156579" y="632045"/>
            <a:ext cx="151407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BoT-SORT: Object Tracking</a:t>
            </a:r>
            <a:endParaRPr lang="en-US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4FA9C-CBC6-96CC-2968-36C38888AC5A}"/>
              </a:ext>
            </a:extLst>
          </p:cNvPr>
          <p:cNvSpPr txBox="1"/>
          <p:nvPr/>
        </p:nvSpPr>
        <p:spPr>
          <a:xfrm>
            <a:off x="909736" y="3101170"/>
            <a:ext cx="1219511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 tracking algorithm that builds on classic </a:t>
            </a:r>
            <a:r>
              <a:rPr lang="en-US" sz="35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SORT</a:t>
            </a:r>
            <a:r>
              <a:rPr lang="en-US" sz="35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35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Deep SORT</a:t>
            </a:r>
            <a:r>
              <a:rPr lang="en-US" sz="35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with key enhancements for </a:t>
            </a:r>
            <a:r>
              <a:rPr lang="en-US" sz="35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robust multi-object tracking</a:t>
            </a:r>
            <a:endParaRPr lang="en-US" sz="35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72619-9889-05CC-6101-A0B938C06E15}"/>
              </a:ext>
            </a:extLst>
          </p:cNvPr>
          <p:cNvSpPr txBox="1"/>
          <p:nvPr/>
        </p:nvSpPr>
        <p:spPr>
          <a:xfrm>
            <a:off x="909736" y="5071664"/>
            <a:ext cx="11282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BoT-SORT uses three key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395B34-4CC3-F025-AFA9-F096201C3E99}"/>
              </a:ext>
            </a:extLst>
          </p:cNvPr>
          <p:cNvSpPr txBox="1"/>
          <p:nvPr/>
        </p:nvSpPr>
        <p:spPr>
          <a:xfrm>
            <a:off x="1548882" y="5955018"/>
            <a:ext cx="106431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Kalman Filter</a:t>
            </a:r>
            <a:br>
              <a:rPr lang="en-US" altLang="en-US" sz="28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altLang="en-US" sz="28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Predicts the next position of each object based on its previous movement.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IoU Matching</a:t>
            </a:r>
            <a:br>
              <a:rPr lang="en-US" altLang="en-US" sz="28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altLang="en-US" sz="28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Compares how much new and old bounding boxes overlap to match objects across frames.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ReID Features (Appearance Matching)</a:t>
            </a:r>
            <a:br>
              <a:rPr lang="en-US" altLang="en-US" sz="28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altLang="en-US" sz="28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how each object looks (color, shape, etc.) to track it even if it disappears or gets occluded.</a:t>
            </a:r>
          </a:p>
          <a:p>
            <a:endParaRPr lang="en-US" sz="28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8" name="177045531-947d3146-4d07-4549-a095-3d2daa4692be">
            <a:hlinkClick r:id="" action="ppaction://media"/>
            <a:extLst>
              <a:ext uri="{FF2B5EF4-FFF2-40B4-BE49-F238E27FC236}">
                <a16:creationId xmlns:a16="http://schemas.microsoft.com/office/drawing/2014/main" id="{3C3176A0-F77F-63A0-A2D2-96E2C450C5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04847" y="3101170"/>
            <a:ext cx="11066106" cy="86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52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6" grpId="0"/>
      <p:bldP spid="9" grpId="0"/>
      <p:bldP spid="11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95E4-D08B-73AF-D690-DE717CD39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BD0414-3A37-BA6A-B1C8-51016E04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78900" y="12712701"/>
            <a:ext cx="1028700" cy="730250"/>
          </a:xfrm>
        </p:spPr>
        <p:txBody>
          <a:bodyPr/>
          <a:lstStyle/>
          <a:p>
            <a:fld id="{4CC21155-9495-41D6-9070-34FA0CC99A76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EAEFB-969C-99A8-7CED-319971006D31}"/>
              </a:ext>
            </a:extLst>
          </p:cNvPr>
          <p:cNvSpPr txBox="1"/>
          <p:nvPr/>
        </p:nvSpPr>
        <p:spPr>
          <a:xfrm>
            <a:off x="3720353" y="4308630"/>
            <a:ext cx="17346706" cy="217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Event </a:t>
            </a:r>
            <a:r>
              <a:rPr lang="en-US" sz="10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Detection</a:t>
            </a:r>
            <a:endParaRPr lang="en-US" sz="10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40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1325F-20B5-B15D-F438-ECB9A122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2A072B-10FD-36E0-BFB9-6C0654395EFC}"/>
              </a:ext>
            </a:extLst>
          </p:cNvPr>
          <p:cNvSpPr txBox="1"/>
          <p:nvPr/>
        </p:nvSpPr>
        <p:spPr>
          <a:xfrm>
            <a:off x="5335120" y="656177"/>
            <a:ext cx="152119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Event Detection using I3D Model 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8F7034B-8559-04BA-352D-93577C2B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78900" y="12712701"/>
            <a:ext cx="1028700" cy="730250"/>
          </a:xfrm>
        </p:spPr>
        <p:txBody>
          <a:bodyPr/>
          <a:lstStyle/>
          <a:p>
            <a:fld id="{4CC21155-9495-41D6-9070-34FA0CC99A76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9 -The I3D models (Carreira and Zisserman, 2017).">
            <a:extLst>
              <a:ext uri="{FF2B5EF4-FFF2-40B4-BE49-F238E27FC236}">
                <a16:creationId xmlns:a16="http://schemas.microsoft.com/office/drawing/2014/main" id="{4AD78F18-C0D8-44A4-8B06-A0F24034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4" y="2608169"/>
            <a:ext cx="16162668" cy="84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81BB63-C22D-4199-AF1E-B4FA003BC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160" y="2608170"/>
            <a:ext cx="7398110" cy="84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47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B8DE-DCCC-457A-B054-0CA7D569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748675"/>
            <a:ext cx="21031200" cy="1658718"/>
          </a:xfrm>
        </p:spPr>
        <p:txBody>
          <a:bodyPr>
            <a:norm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8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Outline</a:t>
            </a:r>
            <a:endParaRPr lang="ar-EG" sz="8000" b="1" dirty="0">
              <a:solidFill>
                <a:srgbClr val="C00000"/>
              </a:solidFill>
              <a:latin typeface="Poppins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A908A0-5EFE-4495-A745-1B944B2E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3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AD758A-948B-45D9-84EE-488A34E546A6}"/>
              </a:ext>
            </a:extLst>
          </p:cNvPr>
          <p:cNvSpPr txBox="1"/>
          <p:nvPr/>
        </p:nvSpPr>
        <p:spPr>
          <a:xfrm>
            <a:off x="4439373" y="3633292"/>
            <a:ext cx="1694352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Introduction and Motivation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Problem Statement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Literature Review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Proposed Solution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Methodology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Results and Evaluation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5545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1325F-20B5-B15D-F438-ECB9A122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24C7BAB-0650-B3C3-2118-59DB046B2F89}"/>
              </a:ext>
            </a:extLst>
          </p:cNvPr>
          <p:cNvSpPr txBox="1"/>
          <p:nvPr/>
        </p:nvSpPr>
        <p:spPr>
          <a:xfrm>
            <a:off x="73632" y="2346005"/>
            <a:ext cx="15141453" cy="8340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Loss: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40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Training loss decreases steadily</a:t>
            </a:r>
            <a:r>
              <a:rPr lang="en-US" sz="3600" dirty="0"/>
              <a:t>(from ~2.0 to 0.95)</a:t>
            </a:r>
            <a:endParaRPr lang="ar-EG" sz="3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Validation loss exhibits a spike at epoch 4 and fluctuates afterwards, with a noticeable upward trend after epoch 7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Accuracy: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40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Training accuracy increases significantly(from 25% to ~69%)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Validation accuracy improves initially (from 27% to ~58%)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Early stopping triggered at epoch 7 to prevent further overfitting</a:t>
            </a:r>
          </a:p>
          <a:p>
            <a:pPr lvl="2"/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FC109-13D9-0F2B-481E-4A83362D61BD}"/>
              </a:ext>
            </a:extLst>
          </p:cNvPr>
          <p:cNvSpPr txBox="1"/>
          <p:nvPr/>
        </p:nvSpPr>
        <p:spPr>
          <a:xfrm>
            <a:off x="6791606" y="858236"/>
            <a:ext cx="76236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Evaluation model</a:t>
            </a:r>
            <a:endParaRPr lang="en-US" sz="6000" dirty="0">
              <a:solidFill>
                <a:srgbClr val="C00000"/>
              </a:solidFill>
            </a:endParaRP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FAD976F-AEA7-29FC-CC5E-60F1435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7150" y="12712701"/>
            <a:ext cx="1028700" cy="730250"/>
          </a:xfrm>
        </p:spPr>
        <p:txBody>
          <a:bodyPr/>
          <a:lstStyle/>
          <a:p>
            <a:fld id="{4CC21155-9495-41D6-9070-34FA0CC99A76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1BA2BF8D-8F0A-1ED9-CF22-47DED824D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15085" y="6479957"/>
            <a:ext cx="9000029" cy="5673969"/>
          </a:xfrm>
          <a:prstGeom prst="rect">
            <a:avLst/>
          </a:prstGeom>
        </p:spPr>
      </p:pic>
      <p:pic>
        <p:nvPicPr>
          <p:cNvPr id="13" name="Picture 12" descr="A graph showing the loss of a training&#10;&#10;AI-generated content may be incorrect.">
            <a:extLst>
              <a:ext uri="{FF2B5EF4-FFF2-40B4-BE49-F238E27FC236}">
                <a16:creationId xmlns:a16="http://schemas.microsoft.com/office/drawing/2014/main" id="{B53879B7-B204-5405-71B4-F6528BF95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086" y="585145"/>
            <a:ext cx="9000028" cy="553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57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1F5E-AF14-18C7-8558-BF8588EC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32DFC1-EFA2-A3DB-2863-5224FE5B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D348E-895E-3F5E-D657-5FED14A7F627}"/>
              </a:ext>
            </a:extLst>
          </p:cNvPr>
          <p:cNvSpPr txBox="1"/>
          <p:nvPr/>
        </p:nvSpPr>
        <p:spPr>
          <a:xfrm>
            <a:off x="3720353" y="4308630"/>
            <a:ext cx="17346706" cy="2181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10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Narrative</a:t>
            </a:r>
            <a:r>
              <a:rPr lang="en-US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Generation</a:t>
            </a:r>
            <a:endParaRPr lang="en-US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653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C8595-7FFF-E0CE-7C00-E94195D3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A graph showing the number of text performance&#10;&#10;AI-generated content may be incorrect.">
            <a:extLst>
              <a:ext uri="{FF2B5EF4-FFF2-40B4-BE49-F238E27FC236}">
                <a16:creationId xmlns:a16="http://schemas.microsoft.com/office/drawing/2014/main" id="{3E0F0F35-1891-AA09-9B09-DB666B57E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10" y="1974273"/>
            <a:ext cx="18495818" cy="10432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CE5D8-68B1-44C3-F7E8-53D4A5A68588}"/>
              </a:ext>
            </a:extLst>
          </p:cNvPr>
          <p:cNvSpPr txBox="1"/>
          <p:nvPr/>
        </p:nvSpPr>
        <p:spPr>
          <a:xfrm>
            <a:off x="6941976" y="651782"/>
            <a:ext cx="1417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Explore multi-vision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2417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26645-3E82-8666-8121-CE234362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E29D2A-61D6-F68C-DAC1-2D01B009A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409739"/>
              </p:ext>
            </p:extLst>
          </p:nvPr>
        </p:nvGraphicFramePr>
        <p:xfrm>
          <a:off x="1506072" y="3747247"/>
          <a:ext cx="22411764" cy="7064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91972">
                  <a:extLst>
                    <a:ext uri="{9D8B030D-6E8A-4147-A177-3AD203B41FA5}">
                      <a16:colId xmlns:a16="http://schemas.microsoft.com/office/drawing/2014/main" val="929128547"/>
                    </a:ext>
                  </a:extLst>
                </a:gridCol>
                <a:gridCol w="18019792">
                  <a:extLst>
                    <a:ext uri="{9D8B030D-6E8A-4147-A177-3AD203B41FA5}">
                      <a16:colId xmlns:a16="http://schemas.microsoft.com/office/drawing/2014/main" val="909418616"/>
                    </a:ext>
                  </a:extLst>
                </a:gridCol>
              </a:tblGrid>
              <a:tr h="6524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36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36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Key Observations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399385889"/>
                  </a:ext>
                </a:extLst>
              </a:tr>
              <a:tr h="1747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Video Blip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571500" indent="-5715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Video BLIP is an augmented BLIP-2 that can handle videos</a:t>
                      </a:r>
                    </a:p>
                    <a:p>
                      <a:pPr marL="571500" indent="-5715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leveraging BLIP-2 with OPT-2.7b.</a:t>
                      </a:r>
                    </a:p>
                    <a:p>
                      <a:pPr marL="571500" indent="-5715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It does not support multi-modal inputs.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8677517"/>
                  </a:ext>
                </a:extLst>
              </a:tr>
              <a:tr h="1167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Aya-Vision-32B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571500" indent="-5715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30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Limited to 1 request/minute , Excels in image tasks.</a:t>
                      </a:r>
                    </a:p>
                    <a:p>
                      <a:pPr marL="571500" indent="-5715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30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Supports 23 languages.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0054612"/>
                  </a:ext>
                </a:extLst>
              </a:tr>
              <a:tr h="1747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Qwen-2.5-72B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571500" indent="-5715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30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Strong multilingual capabilities. </a:t>
                      </a:r>
                      <a:endParaRPr lang="ar-EG" sz="3000" u="none" strike="noStrike" dirty="0">
                        <a:effectLst/>
                        <a:latin typeface="Poppins" panose="00000500000000000000" pitchFamily="2" charset="0"/>
                      </a:endParaRPr>
                    </a:p>
                    <a:p>
                      <a:pPr marL="571500" indent="-5715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30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Unstable </a:t>
                      </a:r>
                      <a:r>
                        <a:rPr lang="en-US" sz="3000" u="none" strike="noStrike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server,No</a:t>
                      </a:r>
                      <a:r>
                        <a:rPr lang="en-US" sz="30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external content access.</a:t>
                      </a:r>
                      <a:endParaRPr lang="ar-EG" sz="3000" u="none" strike="noStrike" dirty="0">
                        <a:effectLst/>
                        <a:latin typeface="Poppins" panose="00000500000000000000" pitchFamily="2" charset="0"/>
                      </a:endParaRPr>
                    </a:p>
                    <a:p>
                      <a:pPr marL="571500" marR="0" lvl="0" indent="-57150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Understands as one scene, weaker temporal tracking.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6630471"/>
                  </a:ext>
                </a:extLst>
              </a:tr>
              <a:tr h="1747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Gemini-Flash-1.5-8B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Performs well in video understanding.</a:t>
                      </a:r>
                    </a:p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can process video frames as coherent sequences.</a:t>
                      </a:r>
                    </a:p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more efficient in generating video-level descriptions compared to others.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8853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3748D60-D862-C36C-DA53-8D5FB6693180}"/>
              </a:ext>
            </a:extLst>
          </p:cNvPr>
          <p:cNvSpPr txBox="1"/>
          <p:nvPr/>
        </p:nvSpPr>
        <p:spPr>
          <a:xfrm>
            <a:off x="6941976" y="651782"/>
            <a:ext cx="1417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Explore multi-vision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074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984A8-798E-4D9F-5956-7B2B4FCC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4F54-1FBE-D640-051B-EEE96360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34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1F335-F64A-8303-825F-467168C0302F}"/>
              </a:ext>
            </a:extLst>
          </p:cNvPr>
          <p:cNvSpPr txBox="1"/>
          <p:nvPr/>
        </p:nvSpPr>
        <p:spPr>
          <a:xfrm>
            <a:off x="6331643" y="962804"/>
            <a:ext cx="16080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Examples of the obtained narrative statements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568F8D-18DB-5BA9-9EC1-C0801BA27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754437"/>
              </p:ext>
            </p:extLst>
          </p:nvPr>
        </p:nvGraphicFramePr>
        <p:xfrm>
          <a:off x="1119673" y="2378576"/>
          <a:ext cx="22144654" cy="9454397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903445">
                  <a:extLst>
                    <a:ext uri="{9D8B030D-6E8A-4147-A177-3AD203B41FA5}">
                      <a16:colId xmlns:a16="http://schemas.microsoft.com/office/drawing/2014/main" val="4072356139"/>
                    </a:ext>
                  </a:extLst>
                </a:gridCol>
                <a:gridCol w="1771282">
                  <a:extLst>
                    <a:ext uri="{9D8B030D-6E8A-4147-A177-3AD203B41FA5}">
                      <a16:colId xmlns:a16="http://schemas.microsoft.com/office/drawing/2014/main" val="586736296"/>
                    </a:ext>
                  </a:extLst>
                </a:gridCol>
                <a:gridCol w="3549229">
                  <a:extLst>
                    <a:ext uri="{9D8B030D-6E8A-4147-A177-3AD203B41FA5}">
                      <a16:colId xmlns:a16="http://schemas.microsoft.com/office/drawing/2014/main" val="2456908170"/>
                    </a:ext>
                  </a:extLst>
                </a:gridCol>
                <a:gridCol w="2685153">
                  <a:extLst>
                    <a:ext uri="{9D8B030D-6E8A-4147-A177-3AD203B41FA5}">
                      <a16:colId xmlns:a16="http://schemas.microsoft.com/office/drawing/2014/main" val="3868714493"/>
                    </a:ext>
                  </a:extLst>
                </a:gridCol>
                <a:gridCol w="6441339">
                  <a:extLst>
                    <a:ext uri="{9D8B030D-6E8A-4147-A177-3AD203B41FA5}">
                      <a16:colId xmlns:a16="http://schemas.microsoft.com/office/drawing/2014/main" val="3303959060"/>
                    </a:ext>
                  </a:extLst>
                </a:gridCol>
                <a:gridCol w="5794206">
                  <a:extLst>
                    <a:ext uri="{9D8B030D-6E8A-4147-A177-3AD203B41FA5}">
                      <a16:colId xmlns:a16="http://schemas.microsoft.com/office/drawing/2014/main" val="1129816894"/>
                    </a:ext>
                  </a:extLst>
                </a:gridCol>
              </a:tblGrid>
              <a:tr h="914804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00" dirty="0">
                          <a:solidFill>
                            <a:srgbClr val="C00000"/>
                          </a:solidFill>
                          <a:effectLst/>
                        </a:rPr>
                        <a:t>Video Name </a:t>
                      </a:r>
                      <a:endParaRPr lang="en-US" sz="2400" b="1" kern="100" dirty="0">
                        <a:solidFill>
                          <a:srgbClr val="C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45"/>
                        </a:spcBef>
                        <a:buNone/>
                      </a:pPr>
                      <a:r>
                        <a:rPr lang="en-US" sz="2400" b="1" kern="100" dirty="0">
                          <a:solidFill>
                            <a:srgbClr val="C00000"/>
                          </a:solidFill>
                          <a:effectLst/>
                        </a:rPr>
                        <a:t>Number of Video Frames</a:t>
                      </a:r>
                      <a:endParaRPr lang="en-US" sz="2400" b="1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45"/>
                        </a:spcBef>
                        <a:buNone/>
                      </a:pPr>
                      <a:r>
                        <a:rPr lang="en-US" sz="2400" b="1" kern="100" dirty="0">
                          <a:solidFill>
                            <a:srgbClr val="C00000"/>
                          </a:solidFill>
                          <a:effectLst/>
                        </a:rPr>
                        <a:t>Number of Keyframes Detected</a:t>
                      </a:r>
                      <a:endParaRPr lang="en-US" sz="2400" b="1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45"/>
                        </a:spcBef>
                        <a:buNone/>
                      </a:pPr>
                      <a:endParaRPr lang="en-US" sz="2400" b="1" kern="100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645"/>
                        </a:spcBef>
                        <a:buNone/>
                      </a:pPr>
                      <a:r>
                        <a:rPr lang="en-US" sz="2400" b="1" kern="100" dirty="0">
                          <a:solidFill>
                            <a:srgbClr val="C00000"/>
                          </a:solidFill>
                          <a:effectLst/>
                        </a:rPr>
                        <a:t>Time Processed </a:t>
                      </a:r>
                    </a:p>
                    <a:p>
                      <a:pPr marL="0" marR="0" algn="ctr">
                        <a:spcBef>
                          <a:spcPts val="645"/>
                        </a:spcBef>
                        <a:buNone/>
                      </a:pPr>
                      <a:r>
                        <a:rPr lang="en-US" sz="2400" b="1" kern="100" dirty="0">
                          <a:solidFill>
                            <a:srgbClr val="C00000"/>
                          </a:solidFill>
                          <a:effectLst/>
                        </a:rPr>
                        <a:t> </a:t>
                      </a:r>
                      <a:endParaRPr lang="en-US" sz="2400" b="1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45"/>
                        </a:spcBef>
                        <a:buNone/>
                      </a:pPr>
                      <a:r>
                        <a:rPr lang="en-US" sz="2400" b="1" kern="100" dirty="0">
                          <a:solidFill>
                            <a:srgbClr val="C00000"/>
                          </a:solidFill>
                          <a:effectLst/>
                        </a:rPr>
                        <a:t>Ground Truth</a:t>
                      </a:r>
                      <a:endParaRPr lang="en-US" sz="2400" b="1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45"/>
                        </a:spcBef>
                        <a:buNone/>
                      </a:pPr>
                      <a:r>
                        <a:rPr lang="en-US" sz="2400" b="1" kern="100" dirty="0">
                          <a:solidFill>
                            <a:srgbClr val="C00000"/>
                          </a:solidFill>
                          <a:effectLst/>
                        </a:rPr>
                        <a:t>Story Generated</a:t>
                      </a:r>
                      <a:endParaRPr lang="en-US" sz="2400" b="1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1229893"/>
                  </a:ext>
                </a:extLst>
              </a:tr>
              <a:tr h="41870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Road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Accidents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002_x264</a:t>
                      </a:r>
                      <a:endParaRPr lang="en-US" sz="2500" b="1" kern="100" dirty="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347</a:t>
                      </a:r>
                      <a:endParaRPr lang="en-US" sz="2500" b="1" kern="100" dirty="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9</a:t>
                      </a:r>
                      <a:endParaRPr lang="en-US" sz="2500" b="1" kern="100" dirty="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35sec</a:t>
                      </a:r>
                      <a:endParaRPr lang="en-US" sz="2500" b="1" kern="100" dirty="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A white bus hit the sidewalk, many cars are driving on the road, many people walking on the sidewalk</a:t>
                      </a:r>
                      <a:endParaRPr lang="en-US" sz="2500" b="1" kern="100" dirty="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A series of surveillance video frames depict a traffic incident in a busy city street where multiple vehicles (a car and a bus) struck pedestrians, resulting in injuries and causing people to scatter. One incident involved a near-miss, while others show vehicles mounting the curb and directly impacting pedestrians.</a:t>
                      </a:r>
                      <a:endParaRPr lang="en-US" sz="2500" b="1" kern="100" dirty="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5707960"/>
                  </a:ext>
                </a:extLst>
              </a:tr>
              <a:tr h="4017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>
                          <a:effectLst/>
                        </a:rPr>
                        <a:t>Fighting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>
                          <a:effectLst/>
                        </a:rPr>
                        <a:t>005_x264</a:t>
                      </a:r>
                      <a:endParaRPr lang="en-US" sz="2500" b="1" kern="10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1784</a:t>
                      </a:r>
                      <a:endParaRPr lang="en-US" sz="2500" b="1" kern="100" dirty="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22</a:t>
                      </a:r>
                      <a:endParaRPr lang="en-US" sz="2500" b="1" kern="100" dirty="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108sec</a:t>
                      </a:r>
                      <a:endParaRPr lang="en-US" sz="2500" b="1" kern="100" dirty="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A man on the lower left is communicating with others, A white vehicle passed by the door and stopped, Two men in black clothes and masks ran from the door to the right side of the screen, Two men dragged a box out the door, A bald man on the left ran out to stop him, then the box fell to the door and disappeared outside.</a:t>
                      </a:r>
                      <a:endParaRPr lang="en-US" sz="2500" b="1" kern="100" dirty="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45"/>
                        </a:spcBef>
                        <a:buNone/>
                      </a:pPr>
                      <a:r>
                        <a:rPr lang="en-US" sz="2500" b="1" kern="100" dirty="0">
                          <a:effectLst/>
                        </a:rPr>
                        <a:t>Security footage shows a flooded hotel lobby with a truck visible outside. A robbery at the reception desk occurred, followed by a struggle or altercation near the entrance, possibly resulting in one or more individuals fleeing the scene. The hasty departure suggests a connection between the robbery and the subsequent confrontation and escape.</a:t>
                      </a:r>
                      <a:endParaRPr lang="en-US" sz="2500" b="1" kern="100" dirty="0">
                        <a:effectLst/>
                        <a:latin typeface="Calibri (Body)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531493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741A0D8-C5A6-6AFA-B379-54414F952E4B}"/>
              </a:ext>
            </a:extLst>
          </p:cNvPr>
          <p:cNvSpPr txBox="1"/>
          <p:nvPr/>
        </p:nvSpPr>
        <p:spPr>
          <a:xfrm>
            <a:off x="8440615" y="12066370"/>
            <a:ext cx="7502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 from our website</a:t>
            </a:r>
          </a:p>
        </p:txBody>
      </p:sp>
    </p:spTree>
    <p:extLst>
      <p:ext uri="{BB962C8B-B14F-4D97-AF65-F5344CB8AC3E}">
        <p14:creationId xmlns:p14="http://schemas.microsoft.com/office/powerpoint/2010/main" val="2303961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9297-0BA8-7469-2FD5-F4B039E6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42BFE63-1ADF-90E9-26D0-48CF17626049}"/>
              </a:ext>
            </a:extLst>
          </p:cNvPr>
          <p:cNvSpPr txBox="1"/>
          <p:nvPr/>
        </p:nvSpPr>
        <p:spPr>
          <a:xfrm>
            <a:off x="9247935" y="410135"/>
            <a:ext cx="80718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pipeline </a:t>
            </a:r>
            <a:endParaRPr lang="en-US" sz="7200" dirty="0">
              <a:solidFill>
                <a:srgbClr val="C00000"/>
              </a:solidFill>
            </a:endParaRP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F504AEA9-A929-F519-3323-CB70973D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7150" y="12712701"/>
            <a:ext cx="1028700" cy="730250"/>
          </a:xfrm>
        </p:spPr>
        <p:txBody>
          <a:bodyPr/>
          <a:lstStyle/>
          <a:p>
            <a:fld id="{4CC21155-9495-41D6-9070-34FA0CC99A76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B4BBF-F60A-65C1-CBE5-162135A43CFF}"/>
              </a:ext>
            </a:extLst>
          </p:cNvPr>
          <p:cNvSpPr txBox="1"/>
          <p:nvPr/>
        </p:nvSpPr>
        <p:spPr>
          <a:xfrm>
            <a:off x="485192" y="4250369"/>
            <a:ext cx="237184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https://drive.google.com/file/d/1bdFVHS-9Scv13FyMtnrfP1dwtrwipxGT/view?usp=drive_link</a:t>
            </a:r>
            <a:endParaRPr lang="ar-EG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3499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7CEDD-3DC4-0122-A8D9-B7B33C4C4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D6BF7-DCDE-B732-5479-23A62944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69FBE-8560-4530-93D3-C1DC4DD78718}"/>
              </a:ext>
            </a:extLst>
          </p:cNvPr>
          <p:cNvSpPr txBox="1"/>
          <p:nvPr/>
        </p:nvSpPr>
        <p:spPr>
          <a:xfrm>
            <a:off x="835375" y="3138524"/>
            <a:ext cx="2116477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Achievements: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ECHOLENS leverages Computer Vision &amp; Language models in surveillance applications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Integrating YOLO, Bot-SORT, and fine-tuning I3D model for sequence processing &amp; scalable real-time anomaly detection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Generating structured event descriptions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Improving situational awareness, and aids decision-making</a:t>
            </a:r>
          </a:p>
          <a:p>
            <a:endParaRPr lang="en-US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Challenges: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Real-time processing limitations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Accuracy and ethical concerns</a:t>
            </a:r>
          </a:p>
          <a:p>
            <a:endParaRPr lang="en-US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A83CA-B6F8-49A0-9C4C-429D64724C89}"/>
              </a:ext>
            </a:extLst>
          </p:cNvPr>
          <p:cNvSpPr txBox="1"/>
          <p:nvPr/>
        </p:nvSpPr>
        <p:spPr>
          <a:xfrm>
            <a:off x="11734800" y="6400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CB37E-E7EE-4120-99CA-C3C5440C57F3}"/>
              </a:ext>
            </a:extLst>
          </p:cNvPr>
          <p:cNvSpPr txBox="1"/>
          <p:nvPr/>
        </p:nvSpPr>
        <p:spPr>
          <a:xfrm>
            <a:off x="7117976" y="412376"/>
            <a:ext cx="1038113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723885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5B79-DCDA-428B-A9CA-4643DE7F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4" y="764119"/>
            <a:ext cx="19134666" cy="153881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93399-8E48-41B8-9501-BC826E5E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41" y="3004222"/>
            <a:ext cx="21031200" cy="9465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1. Integrated Multi-Camera System</a:t>
            </a:r>
          </a:p>
          <a:p>
            <a:pPr lvl="2"/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 Deploy a connected network of cameras across locations</a:t>
            </a:r>
          </a:p>
          <a:p>
            <a:pPr>
              <a:buNone/>
            </a:pPr>
            <a:endParaRPr lang="en-US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2. Real-Time Processing</a:t>
            </a:r>
          </a:p>
          <a:p>
            <a:pPr lvl="2"/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 Enable continuous video streaming and instant anomaly detection</a:t>
            </a:r>
          </a:p>
          <a:p>
            <a:pPr lvl="2"/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 Deliver high-speed analytics with minimal latency</a:t>
            </a:r>
          </a:p>
          <a:p>
            <a:pPr>
              <a:buNone/>
            </a:pPr>
            <a:endParaRPr lang="en-US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3. Automated Notifications</a:t>
            </a:r>
          </a:p>
          <a:p>
            <a:pPr lvl="2"/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Instantly send </a:t>
            </a: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alert messages</a:t>
            </a:r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 to the control office</a:t>
            </a:r>
          </a:p>
          <a:p>
            <a:pPr lvl="2"/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Support proactive response and faster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979FA-51EC-4A7B-9141-95D67A86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8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C81F34-606E-D49E-6853-D491F8B1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893" y="1019523"/>
            <a:ext cx="13824857" cy="1105448"/>
          </a:xfrm>
          <a:noFill/>
        </p:spPr>
        <p:txBody>
          <a:bodyPr vert="horz" lIns="182880" tIns="91440" rIns="182880" bIns="91440" rtlCol="0" anchor="ctr">
            <a:norm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64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CCEB6-ED30-4A52-9C87-312A5C89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A30CB-AE0A-66BD-DA37-4F59F2D69B46}"/>
              </a:ext>
            </a:extLst>
          </p:cNvPr>
          <p:cNvSpPr txBox="1"/>
          <p:nvPr/>
        </p:nvSpPr>
        <p:spPr>
          <a:xfrm>
            <a:off x="1979848" y="7823201"/>
            <a:ext cx="19844190" cy="4476376"/>
          </a:xfrm>
          <a:prstGeom prst="rect">
            <a:avLst/>
          </a:prstGeom>
          <a:noFill/>
        </p:spPr>
        <p:txBody>
          <a:bodyPr vert="horz" lIns="182880" tIns="91440" rIns="182880" bIns="9144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u="sng" dirty="0"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</a:p>
          <a:p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Kaggle. (2023). "Real-Time Anomaly Detection in CCTV Surveillance."</a:t>
            </a:r>
          </a:p>
          <a:p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URL: 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  <a:hlinkClick r:id="rId2"/>
              </a:rPr>
              <a:t>https://www.kaggle.com/datasets/webadvisor/real-time-anomaly-detection-in-cctv-surveillance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2400" u="sng" dirty="0">
                <a:latin typeface="Poppins" panose="00000500000000000000" pitchFamily="2" charset="0"/>
                <a:cs typeface="Poppins" panose="00000500000000000000" pitchFamily="2" charset="0"/>
              </a:rPr>
              <a:t>Tools and Libraries</a:t>
            </a:r>
          </a:p>
          <a:p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OpenCV (Open Source Computer Vision Library).</a:t>
            </a: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URL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https://opencv.org/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</a:p>
          <a:p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TensorFlow/Keras.</a:t>
            </a: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URL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https://www.tensorflow.org/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2400" b="0" dirty="0" err="1">
                <a:latin typeface="Poppins" panose="00000500000000000000" pitchFamily="2" charset="0"/>
                <a:cs typeface="Poppins" panose="00000500000000000000" pitchFamily="2" charset="0"/>
              </a:rPr>
              <a:t>Ultralytics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 YOLO. "YOLO Object Detection Framework."</a:t>
            </a: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URL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  <a:hlinkClick r:id="rId5"/>
              </a:rPr>
              <a:t>https://github.com/ultralytics/yolov10</a:t>
            </a:r>
            <a:r>
              <a:rPr lang="en-US" sz="2400" b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3F4CE-AB1A-3663-504A-2688C5F0A8BF}"/>
              </a:ext>
            </a:extLst>
          </p:cNvPr>
          <p:cNvSpPr txBox="1"/>
          <p:nvPr/>
        </p:nvSpPr>
        <p:spPr>
          <a:xfrm>
            <a:off x="2119338" y="2393165"/>
            <a:ext cx="1984419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Poppins" panose="00000500000000000000" pitchFamily="2" charset="0"/>
                <a:cs typeface="Poppins" panose="00000500000000000000" pitchFamily="2" charset="0"/>
              </a:rPr>
              <a:t>Academic Papers and Articles : </a:t>
            </a:r>
          </a:p>
          <a:p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1. Wang, A., Chen, H., Liu, L., Chen, K., Lin, Z., Han, J., &amp; Ding, G. (2024). "YOLOv10: Real-Time End-to-End Object Detection." Proceedings of the 38th Conference on Neural Information Processing Systems (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NeurIPS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2024).</a:t>
            </a:r>
          </a:p>
          <a:p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2. Vaswani, A.,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Shazeer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, N., Parmar, N.,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Uszkoreit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, J., Jones, L., Gomez, A. N., Kaiser, Ł., &amp;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Polosukhin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, I. (2017). "Attention is All You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Need."Advances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in Neural Information Processing Systems (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NeurIPS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3. Sun, C., Myers, A.,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Vondrick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, C., Murphy, K., &amp; Schmid, C. (2019). "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VideoBERT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A Model for Video-Language Understanding." Proceedings of the IEEE/CVF International Conference on Computer Vision (ICCV).</a:t>
            </a:r>
          </a:p>
          <a:p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4. Krishna, R., Hata, K., Ren, F., Fei-Fei, L., &amp;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Niebles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, J. C. (2017). "Dense-Captioning Events in Videos." Proceedings of the IEEE International Conference on Computer Vision (ICCV).</a:t>
            </a:r>
          </a:p>
        </p:txBody>
      </p:sp>
    </p:spTree>
    <p:extLst>
      <p:ext uri="{BB962C8B-B14F-4D97-AF65-F5344CB8AC3E}">
        <p14:creationId xmlns:p14="http://schemas.microsoft.com/office/powerpoint/2010/main" val="35507892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5A97203-C158-4EED-83F1-57935124F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884" y="4994413"/>
            <a:ext cx="10446336" cy="1685077"/>
          </a:xfr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Thank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D254F-1031-4B13-BE6F-DBD5793F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0DA1F-90D5-46A6-A884-61E3F39F733A}"/>
              </a:ext>
            </a:extLst>
          </p:cNvPr>
          <p:cNvSpPr txBox="1"/>
          <p:nvPr/>
        </p:nvSpPr>
        <p:spPr>
          <a:xfrm>
            <a:off x="12891243" y="4905927"/>
            <a:ext cx="484094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</a:t>
            </a:r>
            <a:endParaRPr lang="en-US" sz="11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D2432-7285-43E1-8E4B-38D11FA1BAEF}"/>
              </a:ext>
            </a:extLst>
          </p:cNvPr>
          <p:cNvSpPr txBox="1"/>
          <p:nvPr/>
        </p:nvSpPr>
        <p:spPr>
          <a:xfrm>
            <a:off x="7646895" y="7036511"/>
            <a:ext cx="95743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241115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B8DE-DCCC-457A-B054-0CA7D569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35" y="2121162"/>
            <a:ext cx="11439265" cy="17145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1200"/>
              </a:spcAft>
            </a:pPr>
            <a:r>
              <a:rPr lang="en-US" b="1" kern="12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</a:t>
            </a:r>
            <a:r>
              <a:rPr lang="en-US" b="1" dirty="0">
                <a:solidFill>
                  <a:srgbClr val="C81A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ECHOLENS</a:t>
            </a:r>
            <a:r>
              <a:rPr lang="en-US" b="1" kern="12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C481E-2D2D-4254-83FC-D8FCCEC84546}"/>
              </a:ext>
            </a:extLst>
          </p:cNvPr>
          <p:cNvSpPr txBox="1"/>
          <p:nvPr/>
        </p:nvSpPr>
        <p:spPr>
          <a:xfrm>
            <a:off x="1127126" y="4067175"/>
            <a:ext cx="10315574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A compelling statistic or fact: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"Over 90% of CCTV footage goes unreviewed due to time</a:t>
            </a:r>
            <a:endParaRPr lang="en-US" sz="360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3600" b="1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3600" b="1" u="sng" dirty="0">
                <a:latin typeface="Poppins" panose="00000500000000000000" pitchFamily="2" charset="0"/>
                <a:cs typeface="Poppins" panose="00000500000000000000" pitchFamily="2" charset="0"/>
              </a:rPr>
              <a:t>The Problem</a:t>
            </a: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Time-Consuming: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Reviewing hours of footage is impractical.</a:t>
            </a: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Error-Prone: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Human fatigue leads to missed critical events.</a:t>
            </a: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Costly: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Requires large teams for manual monitoring.</a:t>
            </a: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3F59E-6316-1287-5C3A-25C03ABE2C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044" b="12044"/>
          <a:stretch/>
        </p:blipFill>
        <p:spPr>
          <a:xfrm>
            <a:off x="12941301" y="2923382"/>
            <a:ext cx="10366376" cy="7869236"/>
          </a:xfrm>
          <a:prstGeom prst="roundRect">
            <a:avLst>
              <a:gd name="adj" fmla="val 59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2B9BA-260B-45CA-9334-18D56CAB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C21155-9495-41D6-9070-34FA0CC99A7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AutoShape 6" descr="A professional-looking image showing a tired security officer sitting in front of multiple CCTV screens, looking fatigued while monitoring surveillance footage. The setting is a modern security control room with a slightly dimmed, focused atmosphere. Include a sense of long hours and strain from reviewing footage.">
            <a:extLst>
              <a:ext uri="{FF2B5EF4-FFF2-40B4-BE49-F238E27FC236}">
                <a16:creationId xmlns:a16="http://schemas.microsoft.com/office/drawing/2014/main" id="{A64BC386-1BF4-B903-E005-DF7CC931D8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734800" y="5676900"/>
            <a:ext cx="36385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4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BE01392-97EC-C980-A708-E8652E2C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583" y="1547352"/>
            <a:ext cx="21031200" cy="1105448"/>
          </a:xfrm>
          <a:noFill/>
        </p:spPr>
        <p:txBody>
          <a:bodyPr vert="horz" lIns="182880" tIns="91440" rIns="182880" bIns="91440" rtlCol="0" anchor="ctr">
            <a:no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75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Literature Review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D4DA13-847A-4D0B-8B61-52BF19BD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496EB8F-CFD2-48D7-B7F0-889B85212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205769"/>
              </p:ext>
            </p:extLst>
          </p:nvPr>
        </p:nvGraphicFramePr>
        <p:xfrm>
          <a:off x="503853" y="3262900"/>
          <a:ext cx="22878661" cy="8229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12767">
                  <a:extLst>
                    <a:ext uri="{9D8B030D-6E8A-4147-A177-3AD203B41FA5}">
                      <a16:colId xmlns:a16="http://schemas.microsoft.com/office/drawing/2014/main" val="515698331"/>
                    </a:ext>
                  </a:extLst>
                </a:gridCol>
                <a:gridCol w="5393094">
                  <a:extLst>
                    <a:ext uri="{9D8B030D-6E8A-4147-A177-3AD203B41FA5}">
                      <a16:colId xmlns:a16="http://schemas.microsoft.com/office/drawing/2014/main" val="1369825050"/>
                    </a:ext>
                  </a:extLst>
                </a:gridCol>
                <a:gridCol w="5668347">
                  <a:extLst>
                    <a:ext uri="{9D8B030D-6E8A-4147-A177-3AD203B41FA5}">
                      <a16:colId xmlns:a16="http://schemas.microsoft.com/office/drawing/2014/main" val="520977784"/>
                    </a:ext>
                  </a:extLst>
                </a:gridCol>
                <a:gridCol w="5304453">
                  <a:extLst>
                    <a:ext uri="{9D8B030D-6E8A-4147-A177-3AD203B41FA5}">
                      <a16:colId xmlns:a16="http://schemas.microsoft.com/office/drawing/2014/main" val="1680361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Study/Method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Application to Our Work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082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YOLO (You Only Look Once)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Real-time, accurate object detection.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Struggles with small or occluded objects.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for fast, frame-by-frame object detection.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SORT (Simple Online Realtime Tracking)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Efficient tracking with low computational cost.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Struggles with long-term occlusion.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Incorporated for multi-object tracking and ID assignment.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07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S2VT (Sequence to Video-Text)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Captures sequential data effectively.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Lacks narrative coherence.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Useful for understanding basic captioning.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6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VideoBERT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Integrates video and text for narrative generation.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Requires significant compute and large datasets.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Informs our CNN-LSTM architecture for sequence processing.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37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Attention Mechanisms in 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Enhances</a:t>
                      </a:r>
                      <a:r>
                        <a:rPr lang="fr-FR" dirty="0"/>
                        <a:t> focus on important </a:t>
                      </a:r>
                      <a:r>
                        <a:rPr lang="fr-FR" dirty="0" err="1"/>
                        <a:t>elements</a:t>
                      </a:r>
                      <a:r>
                        <a:rPr lang="fr-FR" dirty="0"/>
                        <a:t> in </a:t>
                      </a:r>
                      <a:r>
                        <a:rPr lang="en-US" noProof="0" dirty="0"/>
                        <a:t>sequences</a:t>
                      </a:r>
                      <a:r>
                        <a:rPr lang="fr-FR" dirty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Computationally expensive.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to improve interaction analysis and narrative quality.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872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26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54FB-A753-C208-96FB-788CA0DB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B93F1-E1A4-4989-916B-ACE298398E75}"/>
              </a:ext>
            </a:extLst>
          </p:cNvPr>
          <p:cNvSpPr txBox="1"/>
          <p:nvPr/>
        </p:nvSpPr>
        <p:spPr>
          <a:xfrm>
            <a:off x="360395" y="1725549"/>
            <a:ext cx="9642021" cy="2066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1828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7500" b="1" kern="1200" dirty="0">
                <a:solidFill>
                  <a:srgbClr val="C00000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rPr>
              <a:t>Proposed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A71F0-E637-AED3-2AA1-0AC4CE6EEBAE}"/>
              </a:ext>
            </a:extLst>
          </p:cNvPr>
          <p:cNvSpPr txBox="1"/>
          <p:nvPr/>
        </p:nvSpPr>
        <p:spPr>
          <a:xfrm>
            <a:off x="1116564" y="3632589"/>
            <a:ext cx="11582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571500" defTabSz="1828800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en-US" sz="3900" b="1" dirty="0">
                <a:latin typeface="Poppins" panose="00000500000000000000" pitchFamily="2" charset="0"/>
                <a:cs typeface="Poppins" panose="00000500000000000000" pitchFamily="2" charset="0"/>
              </a:rPr>
              <a:t>Real-Time Detection:</a:t>
            </a:r>
            <a:r>
              <a:rPr lang="en-US" sz="3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571500" indent="-571500" defTabSz="1828800">
              <a:lnSpc>
                <a:spcPct val="90000"/>
              </a:lnSpc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3900" dirty="0">
                <a:latin typeface="Poppins" panose="00000500000000000000" pitchFamily="2" charset="0"/>
                <a:cs typeface="Poppins" panose="00000500000000000000" pitchFamily="2" charset="0"/>
              </a:rPr>
              <a:t> Identifies anomalies like theft and fights instantly.</a:t>
            </a:r>
          </a:p>
          <a:p>
            <a:pPr marL="571500" indent="-571500" defTabSz="1828800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en-US" sz="3900" b="1" dirty="0">
                <a:latin typeface="Poppins" panose="00000500000000000000" pitchFamily="2" charset="0"/>
                <a:cs typeface="Poppins" panose="00000500000000000000" pitchFamily="2" charset="0"/>
              </a:rPr>
              <a:t>Narrative Generation:</a:t>
            </a:r>
          </a:p>
          <a:p>
            <a:pPr marL="571500" indent="-571500" defTabSz="1828800">
              <a:lnSpc>
                <a:spcPct val="90000"/>
              </a:lnSpc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3900" dirty="0">
                <a:latin typeface="Poppins" panose="00000500000000000000" pitchFamily="2" charset="0"/>
                <a:cs typeface="Poppins" panose="00000500000000000000" pitchFamily="2" charset="0"/>
              </a:rPr>
              <a:t> Converts video data into meaningful, humanlike event descriptions.</a:t>
            </a:r>
          </a:p>
          <a:p>
            <a:pPr marL="571500" indent="-571500" defTabSz="1828800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en-US" sz="3900" b="1" dirty="0">
                <a:latin typeface="Poppins" panose="00000500000000000000" pitchFamily="2" charset="0"/>
                <a:cs typeface="Poppins" panose="00000500000000000000" pitchFamily="2" charset="0"/>
              </a:rPr>
              <a:t>Improved Efficiency:</a:t>
            </a:r>
          </a:p>
          <a:p>
            <a:pPr marL="571500" indent="-571500" defTabSz="1828800">
              <a:lnSpc>
                <a:spcPct val="90000"/>
              </a:lnSpc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3900" dirty="0">
                <a:latin typeface="Poppins" panose="00000500000000000000" pitchFamily="2" charset="0"/>
                <a:cs typeface="Poppins" panose="00000500000000000000" pitchFamily="2" charset="0"/>
              </a:rPr>
              <a:t> Reduces workload, increases accuracy, and lowers costs.</a:t>
            </a:r>
          </a:p>
          <a:p>
            <a:pPr marL="571500" indent="-571500" defTabSz="1828800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en-US" sz="3900" b="1" dirty="0">
                <a:latin typeface="Poppins" panose="00000500000000000000" pitchFamily="2" charset="0"/>
                <a:cs typeface="Poppins" panose="00000500000000000000" pitchFamily="2" charset="0"/>
              </a:rPr>
              <a:t>Scalable:</a:t>
            </a:r>
            <a:r>
              <a:rPr lang="en-US" sz="3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571500" indent="-571500" defTabSz="1828800">
              <a:lnSpc>
                <a:spcPct val="90000"/>
              </a:lnSpc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3900" dirty="0">
                <a:latin typeface="Poppins" panose="00000500000000000000" pitchFamily="2" charset="0"/>
                <a:cs typeface="Poppins" panose="00000500000000000000" pitchFamily="2" charset="0"/>
              </a:rPr>
              <a:t>Applicable across diverse environments like airports, streets, and malls.</a:t>
            </a: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39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3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screenshot of a video surveillance system">
            <a:extLst>
              <a:ext uri="{FF2B5EF4-FFF2-40B4-BE49-F238E27FC236}">
                <a16:creationId xmlns:a16="http://schemas.microsoft.com/office/drawing/2014/main" id="{394B619C-94D6-5A64-074E-395B6A7F1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3"/>
          <a:stretch/>
        </p:blipFill>
        <p:spPr>
          <a:xfrm>
            <a:off x="13036062" y="2908299"/>
            <a:ext cx="10719288" cy="794726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C46ECE-88F1-926A-A2BB-44CC536E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C21155-9495-41D6-9070-34FA0CC99A7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4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137E-49C5-9FDE-6982-1B62398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64104-7618-3DE8-78CF-F5103DD2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7E339-54E7-FD2F-2E69-6325E950D7B7}"/>
              </a:ext>
            </a:extLst>
          </p:cNvPr>
          <p:cNvSpPr txBox="1"/>
          <p:nvPr/>
        </p:nvSpPr>
        <p:spPr>
          <a:xfrm>
            <a:off x="5113175" y="4123410"/>
            <a:ext cx="154160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Methodology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6DCB4-AEC3-24B9-47B7-E10EE7183CA1}"/>
              </a:ext>
            </a:extLst>
          </p:cNvPr>
          <p:cNvSpPr txBox="1"/>
          <p:nvPr/>
        </p:nvSpPr>
        <p:spPr>
          <a:xfrm>
            <a:off x="-269756" y="9776212"/>
            <a:ext cx="24923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"This methodology outlines the steps and techniques employed to build the ECHOLENS system for real-time video analysis and narrative generation."</a:t>
            </a:r>
          </a:p>
        </p:txBody>
      </p:sp>
    </p:spTree>
    <p:extLst>
      <p:ext uri="{BB962C8B-B14F-4D97-AF65-F5344CB8AC3E}">
        <p14:creationId xmlns:p14="http://schemas.microsoft.com/office/powerpoint/2010/main" val="1307511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C39D-8C7B-2258-C0C3-B2B612607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61CA9-A547-3F5E-376B-B8B6B16D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4F013-1E49-6E66-F8A9-117B57BBA736}"/>
              </a:ext>
            </a:extLst>
          </p:cNvPr>
          <p:cNvSpPr txBox="1"/>
          <p:nvPr/>
        </p:nvSpPr>
        <p:spPr>
          <a:xfrm>
            <a:off x="7224088" y="984683"/>
            <a:ext cx="102076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System Overview</a:t>
            </a:r>
          </a:p>
          <a:p>
            <a:pPr lvl="1"/>
            <a:endParaRPr lang="en-US" sz="7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B9874-713A-CFDA-8789-0BB2CC358105}"/>
              </a:ext>
            </a:extLst>
          </p:cNvPr>
          <p:cNvSpPr txBox="1"/>
          <p:nvPr/>
        </p:nvSpPr>
        <p:spPr>
          <a:xfrm>
            <a:off x="855306" y="2225792"/>
            <a:ext cx="5806751" cy="1221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5400" b="1" dirty="0">
                <a:latin typeface="Poppins" panose="00000500000000000000" pitchFamily="2" charset="0"/>
                <a:cs typeface="Poppins" panose="00000500000000000000" pitchFamily="2" charset="0"/>
              </a:rPr>
              <a:t>Components: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94107-843F-7561-D221-B62C85155465}"/>
              </a:ext>
            </a:extLst>
          </p:cNvPr>
          <p:cNvSpPr txBox="1"/>
          <p:nvPr/>
        </p:nvSpPr>
        <p:spPr>
          <a:xfrm>
            <a:off x="1730827" y="3614845"/>
            <a:ext cx="20420045" cy="7453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Data Collection and Preprocessing.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 Keyframe Extraction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Object Detection and Tracking.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Event Detection.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Narrative Generation.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Model Evaluation.</a:t>
            </a:r>
          </a:p>
        </p:txBody>
      </p:sp>
    </p:spTree>
    <p:extLst>
      <p:ext uri="{BB962C8B-B14F-4D97-AF65-F5344CB8AC3E}">
        <p14:creationId xmlns:p14="http://schemas.microsoft.com/office/powerpoint/2010/main" val="3929856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0280B-0C8B-B10E-5083-203C9781C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1B7DF2-36D4-B7E8-02FC-B1760573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00931-6538-138C-FAC2-39B2ECDB1641}"/>
              </a:ext>
            </a:extLst>
          </p:cNvPr>
          <p:cNvSpPr txBox="1"/>
          <p:nvPr/>
        </p:nvSpPr>
        <p:spPr>
          <a:xfrm>
            <a:off x="3720353" y="3663172"/>
            <a:ext cx="16521953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Data Collection and Preprocessing</a:t>
            </a:r>
          </a:p>
        </p:txBody>
      </p:sp>
    </p:spTree>
    <p:extLst>
      <p:ext uri="{BB962C8B-B14F-4D97-AF65-F5344CB8AC3E}">
        <p14:creationId xmlns:p14="http://schemas.microsoft.com/office/powerpoint/2010/main" val="5983552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B2FC344CD86247BA34535E1E330CAA" ma:contentTypeVersion="17" ma:contentTypeDescription="Create a new document." ma:contentTypeScope="" ma:versionID="922ef6517ed91fba4a6b68afa100c95d">
  <xsd:schema xmlns:xsd="http://www.w3.org/2001/XMLSchema" xmlns:xs="http://www.w3.org/2001/XMLSchema" xmlns:p="http://schemas.microsoft.com/office/2006/metadata/properties" xmlns:ns3="c039c61b-d741-4b6e-9e81-b84478c0f634" xmlns:ns4="6d9c638b-675a-4979-8616-ef98f6322254" targetNamespace="http://schemas.microsoft.com/office/2006/metadata/properties" ma:root="true" ma:fieldsID="14c99b11d82f872afbb44dc57b443591" ns3:_="" ns4:_="">
    <xsd:import namespace="c039c61b-d741-4b6e-9e81-b84478c0f634"/>
    <xsd:import namespace="6d9c638b-675a-4979-8616-ef98f63222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9c61b-d741-4b6e-9e81-b84478c0f6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c638b-675a-4979-8616-ef98f632225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039c61b-d741-4b6e-9e81-b84478c0f634" xsi:nil="true"/>
  </documentManagement>
</p:properties>
</file>

<file path=customXml/itemProps1.xml><?xml version="1.0" encoding="utf-8"?>
<ds:datastoreItem xmlns:ds="http://schemas.openxmlformats.org/officeDocument/2006/customXml" ds:itemID="{DDA9864F-C78F-4518-A397-1AC1D8B749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39c61b-d741-4b6e-9e81-b84478c0f634"/>
    <ds:schemaRef ds:uri="6d9c638b-675a-4979-8616-ef98f63222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EEDC58-5471-43FE-83CE-987E80AC04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499D3A-8041-4A91-8DB7-00BF61E5D764}">
  <ds:schemaRefs>
    <ds:schemaRef ds:uri="http://schemas.microsoft.com/office/2006/documentManagement/types"/>
    <ds:schemaRef ds:uri="http://www.w3.org/XML/1998/namespace"/>
    <ds:schemaRef ds:uri="http://purl.org/dc/elements/1.1/"/>
    <ds:schemaRef ds:uri="6d9c638b-675a-4979-8616-ef98f6322254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c039c61b-d741-4b6e-9e81-b84478c0f63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9786</TotalTime>
  <Words>2279</Words>
  <Application>Microsoft Office PowerPoint</Application>
  <PresentationFormat>Custom</PresentationFormat>
  <Paragraphs>481</Paragraphs>
  <Slides>39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Aeonik TRIAL</vt:lpstr>
      <vt:lpstr>Amasis MT Pro Black</vt:lpstr>
      <vt:lpstr>Aptos</vt:lpstr>
      <vt:lpstr>Arial</vt:lpstr>
      <vt:lpstr>Arial Black</vt:lpstr>
      <vt:lpstr>Calibri</vt:lpstr>
      <vt:lpstr>Calibri (Body)</vt:lpstr>
      <vt:lpstr>Calibri Light</vt:lpstr>
      <vt:lpstr>Courier New</vt:lpstr>
      <vt:lpstr>Poppins</vt:lpstr>
      <vt:lpstr>Times New Roman</vt:lpstr>
      <vt:lpstr>Wingdings</vt:lpstr>
      <vt:lpstr>Office Theme</vt:lpstr>
      <vt:lpstr>PowerPoint Presentation</vt:lpstr>
      <vt:lpstr>Team Members</vt:lpstr>
      <vt:lpstr>Outline</vt:lpstr>
      <vt:lpstr>Why ECHOLENS?</vt:lpstr>
      <vt:lpstr>Literature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1-Frame Differencing </vt:lpstr>
      <vt:lpstr>PowerPoint Presentation</vt:lpstr>
      <vt:lpstr>PowerPoint Presentation</vt:lpstr>
      <vt:lpstr>Model 2-contextual and raw motion</vt:lpstr>
      <vt:lpstr>PowerPoint Presentation</vt:lpstr>
      <vt:lpstr>Model 2-contextual and raw 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References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MainTitle</dc:title>
  <dc:creator>ibrahem eldafrawy</dc:creator>
  <cp:lastModifiedBy>Mohamed Talat Ahmed Alsalamawy</cp:lastModifiedBy>
  <cp:revision>182</cp:revision>
  <dcterms:created xsi:type="dcterms:W3CDTF">2024-02-12T07:53:43Z</dcterms:created>
  <dcterms:modified xsi:type="dcterms:W3CDTF">2025-06-23T19:30:22Z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0x01010058B2FC344CD86247BA34535E1E330CAA</vt:lpwstr>
  </property>
</Properties>
</file>